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256" r:id="rId2"/>
    <p:sldId id="1088" r:id="rId3"/>
    <p:sldId id="350" r:id="rId4"/>
    <p:sldId id="1134" r:id="rId5"/>
    <p:sldId id="1136" r:id="rId6"/>
    <p:sldId id="1137" r:id="rId7"/>
    <p:sldId id="1153" r:id="rId8"/>
    <p:sldId id="1117" r:id="rId9"/>
    <p:sldId id="1118" r:id="rId10"/>
    <p:sldId id="1188" r:id="rId11"/>
    <p:sldId id="1195" r:id="rId12"/>
    <p:sldId id="1300" r:id="rId13"/>
    <p:sldId id="1126" r:id="rId14"/>
    <p:sldId id="1127" r:id="rId15"/>
    <p:sldId id="1128" r:id="rId16"/>
    <p:sldId id="1129" r:id="rId17"/>
    <p:sldId id="1200" r:id="rId18"/>
    <p:sldId id="1130" r:id="rId19"/>
    <p:sldId id="1138" r:id="rId20"/>
    <p:sldId id="1191" r:id="rId21"/>
    <p:sldId id="1192" r:id="rId22"/>
    <p:sldId id="1194" r:id="rId23"/>
    <p:sldId id="1196" r:id="rId24"/>
    <p:sldId id="1198" r:id="rId25"/>
    <p:sldId id="1299" r:id="rId26"/>
    <p:sldId id="1193" r:id="rId27"/>
    <p:sldId id="1287" r:id="rId28"/>
    <p:sldId id="1247" r:id="rId29"/>
    <p:sldId id="1289" r:id="rId30"/>
    <p:sldId id="1288" r:id="rId31"/>
    <p:sldId id="1290" r:id="rId32"/>
    <p:sldId id="1293" r:id="rId33"/>
    <p:sldId id="1291" r:id="rId34"/>
    <p:sldId id="1294" r:id="rId35"/>
    <p:sldId id="1295" r:id="rId36"/>
    <p:sldId id="1296" r:id="rId37"/>
    <p:sldId id="1297" r:id="rId38"/>
    <p:sldId id="1298" r:id="rId39"/>
    <p:sldId id="1155" r:id="rId40"/>
    <p:sldId id="1184" r:id="rId41"/>
    <p:sldId id="1154" r:id="rId42"/>
    <p:sldId id="1156" r:id="rId43"/>
    <p:sldId id="1157" r:id="rId44"/>
    <p:sldId id="1158" r:id="rId45"/>
    <p:sldId id="1160" r:id="rId46"/>
    <p:sldId id="1172" r:id="rId47"/>
    <p:sldId id="1161" r:id="rId48"/>
    <p:sldId id="1173" r:id="rId49"/>
    <p:sldId id="1162" r:id="rId50"/>
    <p:sldId id="1163" r:id="rId51"/>
    <p:sldId id="1164" r:id="rId52"/>
    <p:sldId id="1165" r:id="rId53"/>
    <p:sldId id="1166" r:id="rId54"/>
    <p:sldId id="1167" r:id="rId55"/>
    <p:sldId id="1169" r:id="rId56"/>
    <p:sldId id="1182" r:id="rId57"/>
    <p:sldId id="1171" r:id="rId58"/>
    <p:sldId id="1174" r:id="rId59"/>
    <p:sldId id="1175" r:id="rId60"/>
    <p:sldId id="1176" r:id="rId61"/>
    <p:sldId id="1177" r:id="rId62"/>
    <p:sldId id="1178" r:id="rId63"/>
    <p:sldId id="1179" r:id="rId64"/>
    <p:sldId id="1181" r:id="rId65"/>
    <p:sldId id="1183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89"/>
    <p:restoredTop sz="86395"/>
  </p:normalViewPr>
  <p:slideViewPr>
    <p:cSldViewPr snapToGrid="0" snapToObjects="1">
      <p:cViewPr varScale="1">
        <p:scale>
          <a:sx n="177" d="100"/>
          <a:sy n="177" d="100"/>
        </p:scale>
        <p:origin x="1912" y="176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105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min heap to achieve </a:t>
            </a:r>
            <a:r>
              <a:rPr lang="en-US" dirty="0" err="1"/>
              <a:t>NlogK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/>
              <a:t>Maintain a heap with size k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operation is log k</a:t>
            </a:r>
          </a:p>
          <a:p>
            <a:pPr marL="171450" indent="-171450">
              <a:buFontTx/>
              <a:buChar char="-"/>
            </a:pPr>
            <a:r>
              <a:rPr lang="en-US" dirty="0"/>
              <a:t>So in total N log 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40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548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33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258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3.tiff"/><Relationship Id="rId7" Type="http://schemas.openxmlformats.org/officeDocument/2006/relationships/image" Target="../media/image19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4.png"/><Relationship Id="rId4" Type="http://schemas.openxmlformats.org/officeDocument/2006/relationships/image" Target="../media/image14.tiff"/><Relationship Id="rId9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7" Type="http://schemas.openxmlformats.org/officeDocument/2006/relationships/image" Target="../media/image280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7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3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44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tif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16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F108F3-14B4-6549-84E6-CC153862A3A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Impacts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F108F3-14B4-6549-84E6-CC153862A3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62C0A8-80E6-B943-A6E0-771447236E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: the nearest neighbor hypothesis </a:t>
                </a:r>
              </a:p>
              <a:p>
                <a:pPr lvl="1"/>
                <a:r>
                  <a:rPr lang="en-US" dirty="0"/>
                  <a:t>many, complicated decision boundaries;  may overfit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predicts the most common label in the training dataset </a:t>
                </a:r>
              </a:p>
              <a:p>
                <a:pPr lvl="1"/>
                <a:r>
                  <a:rPr lang="en-US" dirty="0"/>
                  <a:t>no decision boundaries; may underfit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controls the complexity of the hypothesis set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affects how well the learned hypothesis will generalize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62C0A8-80E6-B943-A6E0-771447236E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1871E8A-36B9-914B-9802-7CAAF77E6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672" y="4547502"/>
            <a:ext cx="5687568" cy="223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3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341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Making the choice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400" dirty="0"/>
                  <a:t> a function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2400" dirty="0"/>
                  <a:t>, denoted by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Theorem: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/>
                  <a:t>, if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e>
                        </m:d>
                      </m:num>
                      <m:den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→0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pPr lvl="2"/>
                <a:endParaRPr lang="en-US" sz="500" dirty="0"/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00" dirty="0"/>
              </a:p>
              <a:p>
                <a:pPr lvl="1"/>
                <a:endParaRPr lang="en-US" sz="100" dirty="0"/>
              </a:p>
              <a:p>
                <a:pPr lvl="1"/>
                <a:endParaRPr lang="en-US" sz="100" dirty="0"/>
              </a:p>
              <a:p>
                <a:r>
                  <a:rPr lang="en-US" sz="2400" dirty="0"/>
                  <a:t>Example: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sz="2400" dirty="0"/>
                  <a:t> satisfies the condition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3410"/>
              </a:xfrm>
              <a:blipFill>
                <a:blip r:embed="rId3"/>
                <a:stretch>
                  <a:fillRect l="-844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A7B8629-A563-5228-73C6-5C60A0DD2806}"/>
                  </a:ext>
                </a:extLst>
              </p:cNvPr>
              <p:cNvSpPr/>
              <p:nvPr/>
            </p:nvSpPr>
            <p:spPr>
              <a:xfrm>
                <a:off x="1160888" y="4720027"/>
                <a:ext cx="5290312" cy="1969008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/>
                  <a:t>Informal intuitions:</a:t>
                </a:r>
              </a:p>
              <a:p>
                <a:endParaRPr lang="en-US" sz="300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</m:d>
                        </m:num>
                        <m:den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→0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: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all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nearest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neighbors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are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next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to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br>
                  <a:rPr lang="en-US" sz="6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br>
                  <a:rPr lang="en-US" sz="6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select infinitely many neighbors</a:t>
                </a:r>
              </a:p>
              <a:p>
                <a:endParaRPr lang="en-US" sz="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endParaRPr lang="en-US" sz="2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dirty="0"/>
              </a:p>
              <a:p>
                <a:r>
                  <a:rPr lang="en-US" dirty="0"/>
                  <a:t>=&gt; We can almost reconstruct the target function</a:t>
                </a:r>
              </a:p>
            </p:txBody>
          </p:sp>
        </mc:Choice>
        <mc:Fallback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A7B8629-A563-5228-73C6-5C60A0DD28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888" y="4720027"/>
                <a:ext cx="5290312" cy="1969008"/>
              </a:xfrm>
              <a:prstGeom prst="roundRect">
                <a:avLst/>
              </a:prstGeom>
              <a:blipFill>
                <a:blip r:embed="rId4"/>
                <a:stretch>
                  <a:fillRect b="-3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400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341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Making the choice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400" dirty="0"/>
                  <a:t> a function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2400" dirty="0"/>
                  <a:t>, denoted by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Theorem: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/>
                  <a:t>, if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e>
                        </m:d>
                      </m:num>
                      <m:den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→0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pPr lvl="2"/>
                <a:endParaRPr lang="en-US" sz="500" dirty="0"/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00" dirty="0"/>
              </a:p>
              <a:p>
                <a:pPr lvl="1"/>
                <a:endParaRPr lang="en-US" sz="100" dirty="0"/>
              </a:p>
              <a:p>
                <a:pPr lvl="1"/>
                <a:endParaRPr lang="en-US" sz="100" dirty="0"/>
              </a:p>
              <a:p>
                <a:r>
                  <a:rPr lang="en-US" sz="2400" dirty="0"/>
                  <a:t>Example: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sz="2400" dirty="0"/>
                  <a:t> satisfies the condition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Practical rules of thumb:</a:t>
                </a:r>
              </a:p>
              <a:p>
                <a:pPr lvl="1"/>
                <a:r>
                  <a:rPr lang="en-US" dirty="0"/>
                  <a:t>Small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.,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=3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often a good enough choice</a:t>
                </a:r>
              </a:p>
              <a:p>
                <a:pPr lvl="1"/>
                <a:r>
                  <a:rPr lang="en-US" dirty="0"/>
                  <a:t>Using validation to choose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3410"/>
              </a:xfrm>
              <a:blipFill>
                <a:blip r:embed="rId3"/>
                <a:stretch>
                  <a:fillRect l="-844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999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Summary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-NN So Far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Pros</a:t>
                </a:r>
              </a:p>
              <a:p>
                <a:pPr lvl="1"/>
                <a:r>
                  <a:rPr lang="en-US" dirty="0"/>
                  <a:t>Simple algorithm</a:t>
                </a:r>
              </a:p>
              <a:p>
                <a:pPr lvl="1"/>
                <a:r>
                  <a:rPr lang="en-US" dirty="0"/>
                  <a:t>Good interpretations</a:t>
                </a:r>
              </a:p>
              <a:p>
                <a:pPr lvl="1"/>
                <a:r>
                  <a:rPr lang="en-US" dirty="0"/>
                  <a:t>Nice theoretical guarantee</a:t>
                </a:r>
              </a:p>
              <a:p>
                <a:pPr lvl="1"/>
                <a:r>
                  <a:rPr lang="en-US" dirty="0"/>
                  <a:t>Easy to adapt to regression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(average of nearest neighbors) </a:t>
                </a:r>
                <a:r>
                  <a:rPr lang="en-US" dirty="0"/>
                  <a:t>and multi-class classification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(majority voting)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Cons</a:t>
                </a:r>
              </a:p>
              <a:p>
                <a:pPr lvl="1"/>
                <a:r>
                  <a:rPr lang="en-US" dirty="0"/>
                  <a:t>Curse of dimensionality</a:t>
                </a:r>
              </a:p>
              <a:p>
                <a:pPr lvl="1"/>
                <a:r>
                  <a:rPr lang="en-US" dirty="0"/>
                  <a:t>Computational issue </a:t>
                </a:r>
              </a:p>
              <a:p>
                <a:pPr lvl="2"/>
                <a:r>
                  <a:rPr lang="en-US" dirty="0"/>
                  <a:t>each prediction requires </a:t>
                </a:r>
                <a:r>
                  <a:rPr lang="en-US" dirty="0">
                    <a:solidFill>
                      <a:schemeClr val="accent1"/>
                    </a:solidFill>
                  </a:rPr>
                  <a:t>O(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</a:t>
                </a:r>
                <a:r>
                  <a:rPr lang="en-US" dirty="0"/>
                  <a:t> computation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307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Generally, higher dimensionality implies harder learning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(think VC)</a:t>
            </a:r>
          </a:p>
          <a:p>
            <a:endParaRPr lang="en-US" dirty="0"/>
          </a:p>
          <a:p>
            <a:r>
              <a:rPr lang="en-US" dirty="0"/>
              <a:t>Things are worse with similarity-based methods</a:t>
            </a:r>
          </a:p>
          <a:p>
            <a:pPr lvl="1"/>
            <a:r>
              <a:rPr lang="en-US" dirty="0"/>
              <a:t>Rely on assumptions that nearby points have similar label distributions</a:t>
            </a:r>
          </a:p>
          <a:p>
            <a:pPr lvl="1"/>
            <a:r>
              <a:rPr lang="en-US" dirty="0"/>
              <a:t>As the dimension grows, most of the points will not be nearby to each other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719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036808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Think </a:t>
                </a:r>
                <a:r>
                  <a:rPr lang="en-US" dirty="0">
                    <a:solidFill>
                      <a:schemeClr val="tx1"/>
                    </a:solidFill>
                  </a:rPr>
                  <a:t>about Euclidean distance: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0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Illustration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Consider the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(a hypercube with length of each side = 1)</a:t>
                </a:r>
              </a:p>
              <a:p>
                <a:pPr lvl="1"/>
                <a:r>
                  <a:rPr lang="en-US" dirty="0"/>
                  <a:t>What’s the side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of a hypercube that takes up </a:t>
                </a:r>
                <a:r>
                  <a:rPr lang="en-US" dirty="0">
                    <a:solidFill>
                      <a:schemeClr val="accent1"/>
                    </a:solidFill>
                  </a:rPr>
                  <a:t>1%</a:t>
                </a:r>
                <a:r>
                  <a:rPr lang="en-US" dirty="0"/>
                  <a:t> of the space?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ℓ=0.01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ℓ=0.1</m:t>
                    </m:r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: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…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=100: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ℓ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=0.01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=&gt;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ℓ≈0.95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=1000: 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ℓ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=0.01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=&gt;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ℓ≈0.9</m:t>
                    </m:r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954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036808" cy="5032375"/>
              </a:xfrm>
              <a:blipFill>
                <a:blip r:embed="rId2"/>
                <a:stretch>
                  <a:fillRect l="-1034" t="-3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259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the distance to the origin 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=100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Consider the case that the value of each dimension is uniformly drawn</a:t>
                </a:r>
              </a:p>
              <a:p>
                <a:pPr lvl="1"/>
                <a:r>
                  <a:rPr lang="en-US" dirty="0"/>
                  <a:t>Only </a:t>
                </a:r>
                <a:r>
                  <a:rPr lang="en-US" dirty="0">
                    <a:solidFill>
                      <a:schemeClr val="accent1"/>
                    </a:solidFill>
                  </a:rPr>
                  <a:t>1%</a:t>
                </a:r>
                <a:r>
                  <a:rPr lang="en-US" dirty="0"/>
                  <a:t> of the points will be in the hypercube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0,0.95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100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Most of the points will be far away from the origin</a:t>
                </a:r>
              </a:p>
              <a:p>
                <a:pPr lvl="1"/>
                <a:r>
                  <a:rPr lang="en-US" dirty="0"/>
                  <a:t>Most of the points will be far away from each other</a:t>
                </a:r>
              </a:p>
              <a:p>
                <a:endParaRPr lang="en-US" dirty="0"/>
              </a:p>
              <a:p>
                <a:r>
                  <a:rPr lang="en-US" dirty="0"/>
                  <a:t>No simple solutions</a:t>
                </a:r>
                <a:r>
                  <a:rPr lang="mr-IN" dirty="0"/>
                  <a:t>…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Getting more data</a:t>
                </a:r>
              </a:p>
              <a:p>
                <a:pPr lvl="1"/>
                <a:r>
                  <a:rPr lang="en-US" dirty="0"/>
                  <a:t>Reduce dimensions (see LFD 9.2)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20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37F63-E29B-9B49-868B-51B6F03E2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Issues for k-NN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C30801-7A68-3D4F-8287-4974CEEF58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243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Issues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21525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is computationally demanding</a:t>
                </a:r>
              </a:p>
              <a:p>
                <a:pPr lvl="1"/>
                <a:r>
                  <a:rPr lang="en-US" dirty="0"/>
                  <a:t>Need to store all data points: space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each prediction 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Calculate the distance to every point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Find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closest points</a:t>
                </a:r>
              </a:p>
              <a:p>
                <a:pPr lvl="2"/>
                <a:r>
                  <a:rPr lang="en-US" dirty="0"/>
                  <a:t>Time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𝑁𝑙𝑜𝑔𝑘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/>
              </a:p>
              <a:p>
                <a:r>
                  <a:rPr lang="en-US" dirty="0"/>
                  <a:t>Two general approaches:</a:t>
                </a:r>
              </a:p>
              <a:p>
                <a:pPr lvl="1"/>
                <a:r>
                  <a:rPr lang="en-US" dirty="0"/>
                  <a:t>Reduce the number of data points</a:t>
                </a:r>
              </a:p>
              <a:p>
                <a:pPr lvl="1"/>
                <a:r>
                  <a:rPr lang="en-US" dirty="0"/>
                  <a:t>Store the data in some data structure to speed up searching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See LFD 6.2.3 for more discussion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215256"/>
              </a:xfrm>
              <a:blipFill>
                <a:blip r:embed="rId3"/>
                <a:stretch>
                  <a:fillRect l="-1086" t="-1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468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Issues: Potential Solutions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the number of data points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dirty="0"/>
              <a:t>Store the data in some data structure to speed up searching</a:t>
            </a:r>
          </a:p>
          <a:p>
            <a:endParaRPr lang="en-US" dirty="0"/>
          </a:p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88" y="2568924"/>
            <a:ext cx="3592540" cy="160074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534116" y="2526665"/>
            <a:ext cx="5383820" cy="1642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remove points that will not impact the decision boundary.</a:t>
            </a:r>
          </a:p>
          <a:p>
            <a:r>
              <a:rPr lang="en-US" sz="2400" dirty="0"/>
              <a:t>Generally a hard problem. But there are some heuristic approaches.</a:t>
            </a:r>
          </a:p>
          <a:p>
            <a:endParaRPr lang="en-US" sz="2400" dirty="0"/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554" y="4836127"/>
            <a:ext cx="2141126" cy="202187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616034" y="5025563"/>
            <a:ext cx="5521358" cy="1642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Cluster data points</a:t>
            </a:r>
          </a:p>
          <a:p>
            <a:r>
              <a:rPr lang="en-US" sz="2400" dirty="0"/>
              <a:t>For a new data point, first find a nearest cluster. Then find the nearest points within that cluster</a:t>
            </a:r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50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C459-2739-064E-951D-FF972BC54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D3BCF-413E-834D-B48B-C32E40E06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Homework 4 is due November 14 (Monday)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Keep track of your own late days</a:t>
            </a:r>
          </a:p>
          <a:p>
            <a:pPr lvl="1"/>
            <a:r>
              <a:rPr lang="en-US" dirty="0" err="1"/>
              <a:t>Gradescope</a:t>
            </a:r>
            <a:r>
              <a:rPr lang="en-US" dirty="0"/>
              <a:t> doesn’t allow separate deadlines</a:t>
            </a:r>
          </a:p>
          <a:p>
            <a:pPr lvl="1"/>
            <a:r>
              <a:rPr lang="en-US" dirty="0"/>
              <a:t>Your submissions </a:t>
            </a:r>
            <a:r>
              <a:rPr lang="en-US" dirty="0">
                <a:solidFill>
                  <a:srgbClr val="C00000"/>
                </a:solidFill>
              </a:rPr>
              <a:t>won’t be graded </a:t>
            </a:r>
            <a:r>
              <a:rPr lang="en-US" dirty="0"/>
              <a:t>if you exceed the late-day limit</a:t>
            </a:r>
          </a:p>
        </p:txBody>
      </p:sp>
    </p:spTree>
    <p:extLst>
      <p:ext uri="{BB962C8B-B14F-4D97-AF65-F5344CB8AC3E}">
        <p14:creationId xmlns:p14="http://schemas.microsoft.com/office/powerpoint/2010/main" val="768710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49A79-35AF-DD47-A8DF-E8434F45C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the Amount of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BB69E-F352-584C-A587-32BF030D92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10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the following example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Goal: Drop data that doesn’t impact the decision boundary</a:t>
                </a:r>
              </a:p>
              <a:p>
                <a:pPr lvl="1"/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such that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Generally a hard goal to achieve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BB69E-F352-584C-A587-32BF030D92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1011"/>
              </a:xfrm>
              <a:blipFill>
                <a:blip r:embed="rId2"/>
                <a:stretch>
                  <a:fillRect l="-1086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98F3CC-7072-2345-A799-729683181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547" y="2483611"/>
            <a:ext cx="2140544" cy="20834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8BC2F2-B2E5-EB49-B683-D61D831AD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8269" y="2455070"/>
            <a:ext cx="3053843" cy="211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6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75E3E-4BEC-7846-9A6C-F0032D1D2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Probably Easier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4EF84-26F1-5344-BC97-F8CB0FA5E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making the </a:t>
            </a:r>
            <a:r>
              <a:rPr lang="en-US" dirty="0">
                <a:solidFill>
                  <a:schemeClr val="accent2"/>
                </a:solidFill>
              </a:rPr>
              <a:t>decision boundary </a:t>
            </a:r>
            <a:r>
              <a:rPr lang="en-US" dirty="0"/>
              <a:t>consistent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Aim for making the prediction on the </a:t>
            </a:r>
            <a:r>
              <a:rPr lang="en-US" dirty="0">
                <a:solidFill>
                  <a:schemeClr val="accent2"/>
                </a:solidFill>
              </a:rPr>
              <a:t>training data </a:t>
            </a:r>
            <a:r>
              <a:rPr lang="en-US" dirty="0"/>
              <a:t>consistent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9AC971-838A-714A-B982-871EAA92F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659" y="2440938"/>
            <a:ext cx="1730346" cy="1684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5B423B-D296-1446-B2D5-44EB012C4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005" y="2389327"/>
            <a:ext cx="2468627" cy="170727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021BE2-3721-464D-99F0-DB0A625557FC}"/>
              </a:ext>
            </a:extLst>
          </p:cNvPr>
          <p:cNvGrpSpPr/>
          <p:nvPr/>
        </p:nvGrpSpPr>
        <p:grpSpPr>
          <a:xfrm>
            <a:off x="1851659" y="4863168"/>
            <a:ext cx="4347973" cy="1735814"/>
            <a:chOff x="1844643" y="4961839"/>
            <a:chExt cx="4347973" cy="17358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05E7221-6B7C-6E48-92EE-A4EC5054D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44643" y="5013450"/>
              <a:ext cx="1730346" cy="168420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D897A3F-46E0-E341-9B2E-5F6E4DE18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3989" y="4961839"/>
              <a:ext cx="2468627" cy="170727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0178192-FD54-7A4D-8D4F-82623BC95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9121" y="4961839"/>
              <a:ext cx="1706879" cy="166043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FE4EC3-E2DC-A947-89DA-0BBA0004D560}"/>
                  </a:ext>
                </a:extLst>
              </p:cNvPr>
              <p:cNvSpPr txBox="1"/>
              <p:nvPr/>
            </p:nvSpPr>
            <p:spPr>
              <a:xfrm>
                <a:off x="6412992" y="3098373"/>
                <a:ext cx="40582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TW" alt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b="0" dirty="0"/>
                  <a:t>such that 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FE4EC3-E2DC-A947-89DA-0BBA0004D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992" y="3098373"/>
                <a:ext cx="4058290" cy="369332"/>
              </a:xfrm>
              <a:prstGeom prst="rect">
                <a:avLst/>
              </a:prstGeom>
              <a:blipFill>
                <a:blip r:embed="rId5"/>
                <a:stretch>
                  <a:fillRect l="-935" t="-9677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A35876-5B2F-AF4D-A15C-0EE9666D3116}"/>
                  </a:ext>
                </a:extLst>
              </p:cNvPr>
              <p:cNvSpPr txBox="1"/>
              <p:nvPr/>
            </p:nvSpPr>
            <p:spPr>
              <a:xfrm>
                <a:off x="6554248" y="5693384"/>
                <a:ext cx="44449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A35876-5B2F-AF4D-A15C-0EE9666D3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248" y="5693384"/>
                <a:ext cx="4444935" cy="369332"/>
              </a:xfrm>
              <a:prstGeom prst="rect">
                <a:avLst/>
              </a:prstGeom>
              <a:blipFill>
                <a:blip r:embed="rId6"/>
                <a:stretch>
                  <a:fillRect l="-1143" t="-1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C003C7-655F-274A-89D9-B8C275BA181A}"/>
                  </a:ext>
                </a:extLst>
              </p:cNvPr>
              <p:cNvSpPr txBox="1"/>
              <p:nvPr/>
            </p:nvSpPr>
            <p:spPr>
              <a:xfrm>
                <a:off x="2270220" y="4001294"/>
                <a:ext cx="826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C003C7-655F-274A-89D9-B8C275BA1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220" y="4001294"/>
                <a:ext cx="826637" cy="369332"/>
              </a:xfrm>
              <a:prstGeom prst="rect">
                <a:avLst/>
              </a:prstGeom>
              <a:blipFill>
                <a:blip r:embed="rId7"/>
                <a:stretch>
                  <a:fillRect t="-9677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82DA2A-5315-E945-B440-52134487F41A}"/>
                  </a:ext>
                </a:extLst>
              </p:cNvPr>
              <p:cNvSpPr txBox="1"/>
              <p:nvPr/>
            </p:nvSpPr>
            <p:spPr>
              <a:xfrm>
                <a:off x="4850300" y="4001294"/>
                <a:ext cx="798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82DA2A-5315-E945-B440-52134487F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300" y="4001294"/>
                <a:ext cx="798552" cy="369332"/>
              </a:xfrm>
              <a:prstGeom prst="rect">
                <a:avLst/>
              </a:prstGeom>
              <a:blipFill>
                <a:blip r:embed="rId8"/>
                <a:stretch>
                  <a:fillRect t="-9677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7C4546-3817-AB4A-AE46-86C37A2D9175}"/>
                  </a:ext>
                </a:extLst>
              </p:cNvPr>
              <p:cNvSpPr txBox="1"/>
              <p:nvPr/>
            </p:nvSpPr>
            <p:spPr>
              <a:xfrm>
                <a:off x="2326299" y="6462332"/>
                <a:ext cx="826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7C4546-3817-AB4A-AE46-86C37A2D9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299" y="6462332"/>
                <a:ext cx="826637" cy="369332"/>
              </a:xfrm>
              <a:prstGeom prst="rect">
                <a:avLst/>
              </a:prstGeom>
              <a:blipFill>
                <a:blip r:embed="rId9"/>
                <a:stretch>
                  <a:fillRect t="-9677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9F1B1B-69B4-C84A-A567-C5FDCB6671B6}"/>
                  </a:ext>
                </a:extLst>
              </p:cNvPr>
              <p:cNvSpPr txBox="1"/>
              <p:nvPr/>
            </p:nvSpPr>
            <p:spPr>
              <a:xfrm>
                <a:off x="4911260" y="6458264"/>
                <a:ext cx="798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9F1B1B-69B4-C84A-A567-C5FDCB667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260" y="6458264"/>
                <a:ext cx="798552" cy="369332"/>
              </a:xfrm>
              <a:prstGeom prst="rect">
                <a:avLst/>
              </a:prstGeom>
              <a:blipFill>
                <a:blip r:embed="rId10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704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88AF2-DA5E-4843-AEFD-0B8A3919A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Condensed 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0A057D-DA57-F341-B465-EC98023F0D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51815"/>
              </a:xfrm>
            </p:spPr>
            <p:txBody>
              <a:bodyPr/>
              <a:lstStyle/>
              <a:p>
                <a:r>
                  <a:rPr lang="en-US" dirty="0"/>
                  <a:t>Goal: 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0A057D-DA57-F341-B465-EC98023F0D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51815"/>
              </a:xfrm>
              <a:blipFill>
                <a:blip r:embed="rId2"/>
                <a:stretch>
                  <a:fillRect l="-1086" t="-2666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3436513-B29A-B646-8B47-737E7E89EF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2893704"/>
                <a:ext cx="7570470" cy="33497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An iterative algorithm</a:t>
                </a:r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000" dirty="0"/>
                  <a:t>Random initialize a subset of data points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While (there exists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)</a:t>
                </a:r>
              </a:p>
              <a:p>
                <a:pPr lvl="2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Find the nearest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\</m:t>
                    </m:r>
                    <m:r>
                      <m:rPr>
                        <m:sty m:val="p"/>
                      </m:rP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the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2"/>
                <a:r>
                  <a:rPr lang="en-US" dirty="0"/>
                  <a:t>Insert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sz="2400" dirty="0"/>
                  <a:t>No theoretical guarantees</a:t>
                </a:r>
              </a:p>
              <a:p>
                <a:r>
                  <a:rPr lang="en-US" sz="2400" dirty="0"/>
                  <a:t>Reasonable empirical performance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3436513-B29A-B646-8B47-737E7E89E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93704"/>
                <a:ext cx="7570470" cy="3349752"/>
              </a:xfrm>
              <a:prstGeom prst="rect">
                <a:avLst/>
              </a:prstGeom>
              <a:blipFill>
                <a:blip r:embed="rId3"/>
                <a:stretch>
                  <a:fillRect l="-1174" t="-2652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261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71C32-1914-E042-9931-99B1F3C0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Speed Up the Search for 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4A7B7-1045-B645-B68C-5AF0956882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18910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each prediction 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, we need to find the nearest point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Can we speed up this process?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4A7B7-1045-B645-B68C-5AF0956882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189101"/>
              </a:xfrm>
              <a:blipFill>
                <a:blip r:embed="rId2"/>
                <a:stretch>
                  <a:fillRect l="-1086" t="-1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6632193-F239-994D-9B2D-9278C7D44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245" y="3149663"/>
            <a:ext cx="2540000" cy="334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8C3CE75-BB9C-DF43-9CA8-97565FD18E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80104" y="3203321"/>
                <a:ext cx="8689848" cy="3498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two clusters</a:t>
                </a:r>
              </a:p>
              <a:p>
                <a:pPr lvl="1"/>
                <a:r>
                  <a:rPr lang="en-US" dirty="0"/>
                  <a:t>Centers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radii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L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be the nearest cluster 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[1]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nearest point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Distance from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to any point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at least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[1]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7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don’t need to search points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8C3CE75-BB9C-DF43-9CA8-97565FD18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104" y="3203321"/>
                <a:ext cx="8689848" cy="3498562"/>
              </a:xfrm>
              <a:prstGeom prst="rect">
                <a:avLst/>
              </a:prstGeom>
              <a:blipFill>
                <a:blip r:embed="rId4"/>
                <a:stretch>
                  <a:fillRect l="-876" t="-3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866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71C32-1914-E042-9931-99B1F3C0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Speed Up the Search for Nearest Neighbor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632193-F239-994D-9B2D-9278C7D44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64925"/>
            <a:ext cx="2540000" cy="334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8C3CE75-BB9C-DF43-9CA8-97565FD18E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27350" y="1549831"/>
                <a:ext cx="8689848" cy="52078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Condition to ignore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[1]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400" b="0" dirty="0"/>
              </a:p>
              <a:p>
                <a:r>
                  <a:rPr lang="en-US" dirty="0"/>
                  <a:t>We also know that: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[1]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endParaRPr lang="en-US" sz="400" dirty="0"/>
              </a:p>
              <a:p>
                <a:r>
                  <a:rPr lang="en-US" dirty="0"/>
                  <a:t>If we have clusters that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(the approximation assumes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Then the condition to ignore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can hold</a:t>
                </a:r>
              </a:p>
              <a:p>
                <a:endParaRPr lang="en-US" sz="200" dirty="0"/>
              </a:p>
              <a:p>
                <a:r>
                  <a:rPr lang="en-US" dirty="0"/>
                  <a:t>Goal: Cluster data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Different clusters to be far away</a:t>
                </a:r>
              </a:p>
              <a:p>
                <a:pPr lvl="1"/>
                <a:r>
                  <a:rPr lang="en-US" dirty="0"/>
                  <a:t>Points in the same are dense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8C3CE75-BB9C-DF43-9CA8-97565FD18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350" y="1549831"/>
                <a:ext cx="8689848" cy="5207808"/>
              </a:xfrm>
              <a:prstGeom prst="rect">
                <a:avLst/>
              </a:prstGeom>
              <a:blipFill>
                <a:blip r:embed="rId3"/>
                <a:stretch>
                  <a:fillRect l="-1314" t="-2184" b="-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813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C93CD-1721-BC45-83A3-0CD3F0AF6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Lloyd’s Algorithm: Construct Clusters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DAEEA9-4582-E640-AD7D-DF1B4934B0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Goal: Cluster data into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clusters</a:t>
                </a:r>
              </a:p>
              <a:p>
                <a:pPr lvl="1"/>
                <a:r>
                  <a:rPr lang="en-US" dirty="0"/>
                  <a:t>Split points into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Such that the sum of distance from each point to its center is the smallest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Again, hard in general, but we can use greedy-based approaches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Lloyd’s Algorithm</a:t>
                </a:r>
              </a:p>
              <a:p>
                <a:pPr marL="457200" lvl="1" indent="0">
                  <a:buNone/>
                </a:pPr>
                <a:r>
                  <a:rPr lang="en-US" dirty="0"/>
                  <a:t>1. Randomly pick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as centers</a:t>
                </a:r>
              </a:p>
              <a:p>
                <a:pPr marL="457200" lvl="1" indent="0">
                  <a:buNone/>
                </a:pPr>
                <a:r>
                  <a:rPr lang="en-US" dirty="0"/>
                  <a:t>2. Create the Voronoi regions as clusters</a:t>
                </a:r>
              </a:p>
              <a:p>
                <a:pPr marL="457200" lvl="1" indent="0">
                  <a:buNone/>
                </a:pPr>
                <a:r>
                  <a:rPr lang="en-US" dirty="0"/>
                  <a:t>3. Update the centers (calculating the mean)</a:t>
                </a:r>
              </a:p>
              <a:p>
                <a:pPr marL="457200" lvl="1" indent="0">
                  <a:buNone/>
                </a:pPr>
                <a:r>
                  <a:rPr lang="en-US" dirty="0"/>
                  <a:t>4. Update the region</a:t>
                </a:r>
              </a:p>
              <a:p>
                <a:pPr marL="457200" lvl="1" indent="0">
                  <a:buNone/>
                </a:pPr>
                <a:r>
                  <a:rPr lang="en-US" dirty="0"/>
                  <a:t>5. Repeat 3 and 4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This is the first unsupervised learning algorithm we talk about in this course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DAEEA9-4582-E640-AD7D-DF1B4934B0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3252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BB4A18B-3574-614F-A716-8971BBC09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305" y="3234100"/>
            <a:ext cx="2373748" cy="25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6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F6FCB-9196-2C4A-9149-77C6862E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Remark:</a:t>
            </a:r>
            <a:br>
              <a:rPr lang="en-US" dirty="0"/>
            </a:br>
            <a:r>
              <a:rPr lang="en-US" dirty="0"/>
              <a:t>Nearest Neighbor is Nonparametric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826D06-C175-6940-BC27-1BAD21B2D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722" y="2289341"/>
            <a:ext cx="7673789" cy="45079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CDE440-4117-454B-9009-E1151A2AE799}"/>
              </a:ext>
            </a:extLst>
          </p:cNvPr>
          <p:cNvSpPr txBox="1"/>
          <p:nvPr/>
        </p:nvSpPr>
        <p:spPr>
          <a:xfrm>
            <a:off x="6394077" y="1969994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94032B-23E5-594B-B54C-99BE780F354A}"/>
              </a:ext>
            </a:extLst>
          </p:cNvPr>
          <p:cNvSpPr txBox="1"/>
          <p:nvPr/>
        </p:nvSpPr>
        <p:spPr>
          <a:xfrm>
            <a:off x="2325595" y="1969994"/>
            <a:ext cx="1841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Nearest Neighbor</a:t>
            </a:r>
          </a:p>
        </p:txBody>
      </p:sp>
    </p:spTree>
    <p:extLst>
      <p:ext uri="{BB962C8B-B14F-4D97-AF65-F5344CB8AC3E}">
        <p14:creationId xmlns:p14="http://schemas.microsoft.com/office/powerpoint/2010/main" val="633978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23FE7-455E-3C46-8AEA-7F75AD95E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Functions (RBF)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4189B-7A10-2447-A3CE-7DC806689D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13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Instance-Based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Make predictions based on data instances</a:t>
                </a:r>
              </a:p>
              <a:p>
                <a:endParaRPr lang="en-US" i="1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/>
                  <a:t>Predict according to the nearest neighbors</a:t>
                </a:r>
                <a:endParaRPr lang="en-US" sz="200" dirty="0"/>
              </a:p>
              <a:p>
                <a:endParaRPr lang="en-US" sz="1100" dirty="0"/>
              </a:p>
              <a:p>
                <a:r>
                  <a:rPr lang="en-US" dirty="0"/>
                  <a:t>Radial Basis Functions (RBF)</a:t>
                </a:r>
              </a:p>
              <a:p>
                <a:pPr lvl="1"/>
                <a:r>
                  <a:rPr lang="en-US" dirty="0"/>
                  <a:t>Focus of today</a:t>
                </a:r>
              </a:p>
              <a:p>
                <a:endParaRPr lang="en-US" sz="11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Kernel SVM (Topic of Next Week)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i="1" dirty="0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sz="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Predict according to support vectors</a:t>
                </a:r>
                <a:endParaRPr lang="en-US" sz="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endParaRPr lang="en-US" sz="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965" t="-2267" b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419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13BB-208F-6947-9840-D69FEFCF6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Think about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 again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Make predictions based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nearest data points</a:t>
                </a:r>
              </a:p>
              <a:p>
                <a:pPr lvl="1"/>
                <a:r>
                  <a:rPr lang="en-US" dirty="0"/>
                  <a:t>Each of the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data points has the same weight</a:t>
                </a:r>
              </a:p>
              <a:p>
                <a:endParaRPr lang="en-US" dirty="0"/>
              </a:p>
              <a:p>
                <a:r>
                  <a:rPr lang="en-US" dirty="0"/>
                  <a:t>Natural questions:</a:t>
                </a:r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</a:rPr>
                  <a:t>Weight</a:t>
                </a:r>
                <a:r>
                  <a:rPr lang="en-US" dirty="0"/>
                  <a:t> them based on </a:t>
                </a:r>
                <a:r>
                  <a:rPr lang="en-US" dirty="0">
                    <a:solidFill>
                      <a:schemeClr val="accent2"/>
                    </a:solidFill>
                  </a:rPr>
                  <a:t>how close</a:t>
                </a:r>
                <a:r>
                  <a:rPr lang="en-US" dirty="0"/>
                  <a:t> data points are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Can we use more (or even all) data?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122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13BB-208F-6947-9840-D69FEFCF6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Task: Make a prediction on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b="0" dirty="0"/>
                  <a:t>Radial Basis Function: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a monotonically decreasing function</a:t>
                </a:r>
              </a:p>
              <a:p>
                <a:endParaRPr lang="en-US" dirty="0"/>
              </a:p>
              <a:p>
                <a:r>
                  <a:rPr lang="en-US" dirty="0"/>
                  <a:t>It’s called </a:t>
                </a:r>
                <a:r>
                  <a:rPr lang="en-US" dirty="0">
                    <a:solidFill>
                      <a:schemeClr val="accent2"/>
                    </a:solidFill>
                  </a:rPr>
                  <a:t>radial</a:t>
                </a:r>
                <a:r>
                  <a:rPr lang="en-US" dirty="0"/>
                  <a:t> basis function since it takes the </a:t>
                </a:r>
                <a:r>
                  <a:rPr lang="en-US" dirty="0">
                    <a:solidFill>
                      <a:schemeClr val="accent2"/>
                    </a:solidFill>
                  </a:rPr>
                  <a:t>distance </a:t>
                </a:r>
                <a:r>
                  <a:rPr lang="en-US" dirty="0"/>
                  <a:t>to the points as the basis function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3023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73D5ED5-8A67-3E45-9B5C-92F8D637F3F7}"/>
                  </a:ext>
                </a:extLst>
              </p:cNvPr>
              <p:cNvSpPr/>
              <p:nvPr/>
            </p:nvSpPr>
            <p:spPr>
              <a:xfrm>
                <a:off x="6177775" y="3416821"/>
                <a:ext cx="5493834" cy="127657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This is for regression. We can take a sign and make it a binary classification.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is for normalization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73D5ED5-8A67-3E45-9B5C-92F8D637F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775" y="3416821"/>
                <a:ext cx="5493834" cy="1276578"/>
              </a:xfrm>
              <a:prstGeom prst="roundRect">
                <a:avLst/>
              </a:prstGeom>
              <a:blipFill>
                <a:blip r:embed="rId3"/>
                <a:stretch>
                  <a:fillRect t="-1942" b="-49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04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E0DBD-D6EA-E645-9908-0C7B0D716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4F9FBD-1FA5-E14E-9BBD-41A9A38492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1224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Radial Basis Function: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/>
              </a:p>
              <a:p>
                <a:pPr lvl="2"/>
                <a:r>
                  <a:rPr lang="en-US" sz="2400" dirty="0"/>
                  <a:t>Gaussian RBF: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Intuitions</a:t>
                </a:r>
              </a:p>
              <a:p>
                <a:pPr lvl="1"/>
                <a:r>
                  <a:rPr lang="en-US" dirty="0"/>
                  <a:t>The impact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higher if it’s closer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role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is similar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b="0" dirty="0"/>
                  <a:t>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b="0" dirty="0"/>
                  <a:t>-NN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-NN (i.e.,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4F9FBD-1FA5-E14E-9BBD-41A9A38492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12242"/>
              </a:xfrm>
              <a:blipFill>
                <a:blip r:embed="rId2"/>
                <a:stretch>
                  <a:fillRect l="-1086" t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7CE45D2-5FB3-294A-BA6F-3B5468394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520" y="4040755"/>
            <a:ext cx="3368280" cy="273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26457-B99E-E747-ACE1-3D4081C19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Viewpoints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6D0AF4F-88A9-094D-89C6-A23DD1D5A6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995371"/>
                <a:ext cx="56388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centered around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6D0AF4F-88A9-094D-89C6-A23DD1D5A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95371"/>
                <a:ext cx="5638800" cy="4351338"/>
              </a:xfrm>
              <a:prstGeom prst="rect">
                <a:avLst/>
              </a:prstGeom>
              <a:blipFill>
                <a:blip r:embed="rId2"/>
                <a:stretch>
                  <a:fillRect l="-2022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E94174D-2928-8D49-A226-D81ECAA9DA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77000" y="1995371"/>
                <a:ext cx="56388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centered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E94174D-2928-8D49-A226-D81ECAA9D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1995371"/>
                <a:ext cx="5638800" cy="4351338"/>
              </a:xfrm>
              <a:prstGeom prst="rect">
                <a:avLst/>
              </a:prstGeom>
              <a:blipFill>
                <a:blip r:embed="rId3"/>
                <a:stretch>
                  <a:fillRect l="-2022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9001537-539E-4043-B76E-19F696834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576" y="2551914"/>
            <a:ext cx="3077541" cy="22971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EEBED4-1986-0047-8610-DDDE9631D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839" y="2551914"/>
            <a:ext cx="3151166" cy="23118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906C8ED-5076-F74C-B98A-172A55F1EB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5072566"/>
                <a:ext cx="5638800" cy="11578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906C8ED-5076-F74C-B98A-172A55F1E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072566"/>
                <a:ext cx="5638800" cy="1157817"/>
              </a:xfrm>
              <a:prstGeom prst="rect">
                <a:avLst/>
              </a:prstGeom>
              <a:blipFill>
                <a:blip r:embed="rId6"/>
                <a:stretch>
                  <a:fillRect t="-115217" b="-1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B95A0111-A60A-B94B-BB45-44D3C84C6E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5468" y="5059775"/>
                <a:ext cx="5638800" cy="11578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B95A0111-A60A-B94B-BB45-44D3C84C6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468" y="5059775"/>
                <a:ext cx="5638800" cy="1157817"/>
              </a:xfrm>
              <a:prstGeom prst="rect">
                <a:avLst/>
              </a:prstGeom>
              <a:blipFill>
                <a:blip r:embed="rId7"/>
                <a:stretch>
                  <a:fillRect t="-115217" b="-1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894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0B39-BA50-CE4E-83E7-92DD32F7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Nonparametric to Parametric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A2994C-3CF9-074C-B3F7-D13F1B3E01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Nonparametric RBF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The hypothesis is defined by dataset</a:t>
                </a:r>
              </a:p>
              <a:p>
                <a:endParaRPr lang="en-US" dirty="0"/>
              </a:p>
              <a:p>
                <a:r>
                  <a:rPr lang="en-US" dirty="0"/>
                  <a:t>Parametric RBF hypothesis set</a:t>
                </a:r>
              </a:p>
              <a:p>
                <a:pPr lvl="1"/>
                <a:endParaRPr lang="en-US" sz="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from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A2994C-3CF9-074C-B3F7-D13F1B3E01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6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59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CDD5D-1B80-414F-BDF5-05079A887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RBF =&gt;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A70BA1-EE50-AA46-8DCF-760AC4A71A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Parametric RBF is linear model with nonlinear transformation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The projection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acc>
                                                  <m:accPr>
                                                    <m:chr m:val="⃗"/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  <m: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⃗"/>
                                                        <m:ctrlP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acc>
                                                  <m:accPr>
                                                    <m:chr m:val="⃗"/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  <m: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⃗"/>
                                                        <m:ctrlP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acc>
                                                  <m:accPr>
                                                    <m:chr m:val="⃗"/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  <m: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⃗"/>
                                                        <m:ctrlP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𝑁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We can apply what we learned in linear models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However, this seems to be </a:t>
                </a:r>
                <a:r>
                  <a:rPr lang="en-US" dirty="0">
                    <a:solidFill>
                      <a:schemeClr val="accent2"/>
                    </a:solidFill>
                  </a:rPr>
                  <a:t>overfitting </a:t>
                </a:r>
                <a:r>
                  <a:rPr lang="en-US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parameters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points)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A70BA1-EE50-AA46-8DCF-760AC4A71A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850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2866D9B-9A6A-9F4D-B666-9D5E6B8E54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2866D9B-9A6A-9F4D-B666-9D5E6B8E54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345615-8597-F047-ADF4-3D002D1395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Use only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Which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points?</a:t>
                </a:r>
              </a:p>
              <a:p>
                <a:pPr lvl="1"/>
                <a:r>
                  <a:rPr lang="en-US" dirty="0"/>
                  <a:t>We can 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representative points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Use clustering algorithms, e.g., </a:t>
                </a:r>
                <a:r>
                  <a:rPr lang="en-US" dirty="0"/>
                  <a:t>Lloyd algorithm as introduced earlier</a:t>
                </a:r>
              </a:p>
              <a:p>
                <a:pPr marL="457200" lvl="1" indent="0">
                  <a:buNone/>
                </a:pPr>
                <a:r>
                  <a:rPr lang="en-US" dirty="0"/>
                  <a:t>	1. Randomly pick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as centers</a:t>
                </a:r>
              </a:p>
              <a:p>
                <a:pPr marL="457200" lvl="1" indent="0">
                  <a:buNone/>
                </a:pPr>
                <a:r>
                  <a:rPr lang="en-US" dirty="0"/>
                  <a:t>	2. Create the Voronoi regions as clusters</a:t>
                </a:r>
              </a:p>
              <a:p>
                <a:pPr marL="457200" lvl="1" indent="0">
                  <a:buNone/>
                </a:pPr>
                <a:r>
                  <a:rPr lang="en-US" dirty="0"/>
                  <a:t>	3. Update the centers (calculating the mean)</a:t>
                </a:r>
              </a:p>
              <a:p>
                <a:pPr marL="457200" lvl="1" indent="0">
                  <a:buNone/>
                </a:pPr>
                <a:r>
                  <a:rPr lang="en-US" dirty="0"/>
                  <a:t>	4. Update the region</a:t>
                </a:r>
              </a:p>
              <a:p>
                <a:pPr marL="457200" lvl="1" indent="0">
                  <a:buNone/>
                </a:pPr>
                <a:r>
                  <a:rPr lang="en-US" dirty="0"/>
                  <a:t>	5. Repeat 3 and 4</a:t>
                </a:r>
              </a:p>
              <a:p>
                <a:pPr lvl="2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345615-8597-F047-ADF4-3D002D1395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4360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1399A01-D676-884F-B5EC-7610C3230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999" y="4726390"/>
            <a:ext cx="2013733" cy="213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0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F74F-BA7C-D14B-A555-8E8527B0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Views of RBF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Connection to linear models</a:t>
                </a:r>
              </a:p>
              <a:p>
                <a:pPr lvl="1"/>
                <a:r>
                  <a:rPr lang="en-US" dirty="0"/>
                  <a:t>Parametric RBF is essentially linear model with nonlinear transformation</a:t>
                </a:r>
              </a:p>
              <a:p>
                <a:endParaRPr lang="en-US" dirty="0"/>
              </a:p>
              <a:p>
                <a:r>
                  <a:rPr lang="en-US" dirty="0"/>
                  <a:t>Connection to nearest neighbor</a:t>
                </a:r>
              </a:p>
              <a:p>
                <a:pPr lvl="1"/>
                <a:r>
                  <a:rPr lang="en-US" dirty="0"/>
                  <a:t>Radial Basis Function is defined by “similarity</a:t>
                </a:r>
              </a:p>
              <a:p>
                <a:pPr lvl="1"/>
                <a:r>
                  <a:rPr lang="en-US" dirty="0"/>
                  <a:t>A prediction for a point is based on the “similarity” of the points to be predicted and other points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Also have some connection to SVM and neural network that we’ll discuss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12195" r="-241" b="-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213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F74F-BA7C-D14B-A555-8E8527B0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Discussion on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Connection to SVM</a:t>
                </a:r>
              </a:p>
              <a:p>
                <a:pPr lvl="1"/>
                <a:r>
                  <a:rPr lang="en-US" sz="2800" dirty="0"/>
                  <a:t>Gaussian RBF Kernel: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8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800" dirty="0"/>
                  <a:t>Use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c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luster centers </a:t>
                </a:r>
                <a:r>
                  <a:rPr lang="en-US" sz="2400" dirty="0"/>
                  <a:t>or 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support vectors </a:t>
                </a:r>
                <a:r>
                  <a:rPr lang="en-US" sz="2400" dirty="0"/>
                  <a:t>to characterize a hypothesis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13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D91DAF3-93C0-D647-B0DE-4FC2391FB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9832" y="4599782"/>
            <a:ext cx="2667000" cy="2146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4A58D1-3786-E142-A5EC-3CBD2A6FD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0466" y="4602164"/>
            <a:ext cx="2679700" cy="2184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678BCA-C217-714A-A17B-939E51D7086D}"/>
              </a:ext>
            </a:extLst>
          </p:cNvPr>
          <p:cNvSpPr txBox="1"/>
          <p:nvPr/>
        </p:nvSpPr>
        <p:spPr>
          <a:xfrm>
            <a:off x="1862667" y="5584360"/>
            <a:ext cx="819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RBF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FC7C32-B473-E445-94EE-27170BAB01AC}"/>
              </a:ext>
            </a:extLst>
          </p:cNvPr>
          <p:cNvSpPr txBox="1"/>
          <p:nvPr/>
        </p:nvSpPr>
        <p:spPr>
          <a:xfrm>
            <a:off x="6096000" y="5380544"/>
            <a:ext cx="954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108631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F74F-BA7C-D14B-A555-8E8527B0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Discussion on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Connection to Neural Network</a:t>
                </a:r>
              </a:p>
              <a:p>
                <a:pPr lvl="1"/>
                <a:r>
                  <a:rPr lang="en-US" sz="2800" dirty="0"/>
                  <a:t>RBF can be graphically presented:</a:t>
                </a:r>
              </a:p>
              <a:p>
                <a:pPr lvl="1"/>
                <a:r>
                  <a:rPr lang="en-US" sz="2800" dirty="0">
                    <a:solidFill>
                      <a:schemeClr val="bg1">
                        <a:lumMod val="50000"/>
                      </a:schemeClr>
                    </a:solidFill>
                  </a:rPr>
                  <a:t>(Similar to SVM, it’s a single-hidden layer NN)</a:t>
                </a:r>
                <a:endParaRPr lang="en-US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13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8904C01-983B-9745-8D9C-310AB45AE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4785" y="3244012"/>
            <a:ext cx="3742842" cy="324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18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 (SVM)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90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9400"/>
                <a:ext cx="11074400" cy="53085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Predict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according to its nearest neighbor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+1,−1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’s nearest neighbor, i.e., the closest point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label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30000"/>
                  </a:lnSpc>
                </a:pPr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28600" lvl="1">
                  <a:lnSpc>
                    <a:spcPct val="130000"/>
                  </a:lnSpc>
                  <a:spcBef>
                    <a:spcPts val="1000"/>
                  </a:spcBef>
                </a:pPr>
                <a:r>
                  <a:rPr lang="en-US" sz="2800" dirty="0"/>
                  <a:t>Nearest neighbor hypothesis </a:t>
                </a:r>
                <a:b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</a:br>
                <a: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9400"/>
                <a:ext cx="11074400" cy="5308599"/>
              </a:xfrm>
              <a:blipFill>
                <a:blip r:embed="rId2"/>
                <a:stretch>
                  <a:fillRect l="-1032" t="-2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28571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3533" cy="1325563"/>
          </a:xfrm>
        </p:spPr>
        <p:txBody>
          <a:bodyPr/>
          <a:lstStyle/>
          <a:p>
            <a:r>
              <a:rPr lang="en-US"/>
              <a:t>What Do </a:t>
            </a:r>
            <a:r>
              <a:rPr lang="en-US" dirty="0"/>
              <a:t>We Know about </a:t>
            </a:r>
            <a:r>
              <a:rPr lang="en-US"/>
              <a:t>Linear Classification?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50600" cy="469370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What we discussed so far:</a:t>
                </a:r>
              </a:p>
              <a:p>
                <a:pPr lvl="1"/>
                <a:r>
                  <a:rPr lang="en-US" dirty="0"/>
                  <a:t>PLA:  Find a linear separator that separates the data within finite steps, if data is linear separable.</a:t>
                </a:r>
              </a:p>
              <a:p>
                <a:pPr lvl="1"/>
                <a:r>
                  <a:rPr lang="en-US" dirty="0"/>
                  <a:t>Pocket algorithm: empirically keep the best separator during PLA.</a:t>
                </a:r>
              </a:p>
              <a:p>
                <a:pPr lvl="1"/>
                <a:r>
                  <a:rPr lang="en-US" dirty="0"/>
                  <a:t>Surrogate loss: Using logistic regression for linear classification.</a:t>
                </a:r>
              </a:p>
              <a:p>
                <a:endParaRPr lang="en-US" dirty="0"/>
              </a:p>
              <a:p>
                <a:r>
                  <a:rPr lang="en-US" dirty="0"/>
                  <a:t>Challenges</a:t>
                </a:r>
              </a:p>
              <a:p>
                <a:pPr lvl="1"/>
                <a:r>
                  <a:rPr lang="en-US" dirty="0"/>
                  <a:t>Binary classification error is hard to optimize</a:t>
                </a:r>
              </a:p>
              <a:p>
                <a:pPr lvl="1"/>
                <a:r>
                  <a:rPr lang="en-US" dirty="0"/>
                  <a:t>We cannot use “gradient descent” type of algorithm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Support vector machines (SVM) tries to look at things a bit differently.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50600" cy="4693708"/>
              </a:xfrm>
              <a:blipFill>
                <a:blip r:embed="rId2"/>
                <a:stretch>
                  <a:fillRect l="-1024" t="-2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A0D2EFB-07B0-7341-9F8A-54DBBCFD6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110" y="3602624"/>
            <a:ext cx="1857690" cy="188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0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Which separator would you choose?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Probably the right one. </a:t>
            </a:r>
            <a:br>
              <a:rPr lang="en-US" dirty="0"/>
            </a:br>
            <a:r>
              <a:rPr lang="en-US" dirty="0"/>
              <a:t>   Why? 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251" y="2441651"/>
            <a:ext cx="8079700" cy="270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Which separator would you choose?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More robust to noise (e.g., measurement error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25" y="2414016"/>
            <a:ext cx="828979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532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38941" cy="54895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Which separator would you choose?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Margin: shortest distance from the separator to the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 (Informal argument) </a:t>
                </a:r>
              </a:p>
              <a:p>
                <a:pPr marL="0" indent="0">
                  <a:buNone/>
                </a:pPr>
                <a:r>
                  <a:rPr lang="en-US" dirty="0"/>
                  <a:t>  Higher margin =&gt; more “constrained” hypothesis =&gt; lower VC dimension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38941" cy="5489575"/>
              </a:xfrm>
              <a:blipFill rotWithShape="0">
                <a:blip r:embed="rId2"/>
                <a:stretch>
                  <a:fillRect l="-930" t="-1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25" y="2414016"/>
            <a:ext cx="8397191" cy="27432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8889167" y="3687580"/>
            <a:ext cx="314794" cy="314794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076960" y="3502914"/>
            <a:ext cx="85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Margin</a:t>
            </a:r>
          </a:p>
        </p:txBody>
      </p:sp>
    </p:spTree>
    <p:extLst>
      <p:ext uri="{BB962C8B-B14F-4D97-AF65-F5344CB8AC3E}">
        <p14:creationId xmlns:p14="http://schemas.microsoft.com/office/powerpoint/2010/main" val="194601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89897"/>
          </a:xfrm>
        </p:spPr>
        <p:txBody>
          <a:bodyPr/>
          <a:lstStyle/>
          <a:p>
            <a:r>
              <a:rPr lang="en-US" dirty="0"/>
              <a:t>Goal: </a:t>
            </a:r>
          </a:p>
          <a:p>
            <a:pPr lvl="1"/>
            <a:r>
              <a:rPr lang="en-US" dirty="0"/>
              <a:t>Find the </a:t>
            </a:r>
            <a:r>
              <a:rPr lang="en-US" dirty="0">
                <a:solidFill>
                  <a:srgbClr val="C00000"/>
                </a:solidFill>
              </a:rPr>
              <a:t>max-margin</a:t>
            </a:r>
            <a:r>
              <a:rPr lang="en-US" dirty="0"/>
              <a:t> linear separator that separates the data</a:t>
            </a:r>
          </a:p>
          <a:p>
            <a:pPr lvl="1"/>
            <a:r>
              <a:rPr lang="en-US" dirty="0"/>
              <a:t>Recall the goal of PLA: Find the linear separator that separates the data</a:t>
            </a:r>
          </a:p>
          <a:p>
            <a:pPr lvl="1"/>
            <a:endParaRPr lang="en-US" sz="1200" dirty="0"/>
          </a:p>
          <a:p>
            <a:r>
              <a:rPr lang="en-US" dirty="0"/>
              <a:t>Notations: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265391" y="3841156"/>
                <a:ext cx="3596542" cy="185878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u="sng" dirty="0"/>
                  <a:t>Notations we used so far: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300" b="0" i="1" dirty="0">
                  <a:latin typeface="Cambria Math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Linear separator</a:t>
                </a:r>
              </a:p>
              <a:p>
                <a:pPr marL="285750" indent="-285750">
                  <a:buFont typeface="Arial" charset="0"/>
                  <a:buChar char="•"/>
                </a:pPr>
                <a:br>
                  <a:rPr lang="en-US" sz="3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3841156"/>
                <a:ext cx="3596542" cy="1858781"/>
              </a:xfrm>
              <a:prstGeom prst="round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5802078" y="3841156"/>
                <a:ext cx="3596542" cy="185878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u="sng" dirty="0"/>
                  <a:t>Notations we will use in SVM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300" b="0" i="1" dirty="0">
                  <a:latin typeface="Cambria Math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Linear separator</a:t>
                </a:r>
              </a:p>
              <a:p>
                <a:pPr marL="285750" indent="-285750">
                  <a:buFont typeface="Arial" charset="0"/>
                  <a:buChar char="•"/>
                </a:pPr>
                <a:br>
                  <a:rPr lang="en-US" sz="3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078" y="3841156"/>
                <a:ext cx="3596542" cy="1858781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65391" y="5863211"/>
                <a:ext cx="82630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Separating the bias/intercept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is important for us to characterize the margin.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5863211"/>
                <a:ext cx="8263096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812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/>
          <p:cNvSpPr/>
          <p:nvPr/>
        </p:nvSpPr>
        <p:spPr>
          <a:xfrm>
            <a:off x="4865377" y="4584763"/>
            <a:ext cx="936701" cy="371566"/>
          </a:xfrm>
          <a:prstGeom prst="rightArrow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265391" y="6379500"/>
                <a:ext cx="52701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We will use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to characterize the hypothesis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6379500"/>
                <a:ext cx="5270161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1273" t="-9231" r="-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222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animBg="1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</p:spPr>
            <p:txBody>
              <a:bodyPr/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b="0" dirty="0"/>
                  <a:t>Claim: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the norm vector of the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  <a:blipFill rotWithShape="0">
                <a:blip r:embed="rId2"/>
                <a:stretch>
                  <a:fillRect l="-812" t="-17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8504F86-BCC8-E34A-B6E2-A133A3C2B531}"/>
              </a:ext>
            </a:extLst>
          </p:cNvPr>
          <p:cNvGrpSpPr/>
          <p:nvPr/>
        </p:nvGrpSpPr>
        <p:grpSpPr>
          <a:xfrm>
            <a:off x="1772896" y="2543461"/>
            <a:ext cx="2790170" cy="3580605"/>
            <a:chOff x="6250167" y="2025890"/>
            <a:chExt cx="4495955" cy="43304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2CDFD45-65D2-2C49-9C33-0C5DE1280604}"/>
                </a:ext>
              </a:extLst>
            </p:cNvPr>
            <p:cNvGrpSpPr/>
            <p:nvPr/>
          </p:nvGrpSpPr>
          <p:grpSpPr>
            <a:xfrm>
              <a:off x="6250167" y="2025890"/>
              <a:ext cx="2936301" cy="4330460"/>
              <a:chOff x="6250167" y="2025890"/>
              <a:chExt cx="2936301" cy="4330460"/>
            </a:xfrm>
          </p:grpSpPr>
          <p:sp>
            <p:nvSpPr>
              <p:cNvPr id="7" name="Parallelogram 6">
                <a:extLst>
                  <a:ext uri="{FF2B5EF4-FFF2-40B4-BE49-F238E27FC236}">
                    <a16:creationId xmlns:a16="http://schemas.microsoft.com/office/drawing/2014/main" id="{DB3BF7E1-7151-8A4D-881D-57BCB66D98CF}"/>
                  </a:ext>
                </a:extLst>
              </p:cNvPr>
              <p:cNvSpPr/>
              <p:nvPr/>
            </p:nvSpPr>
            <p:spPr>
              <a:xfrm rot="3404072">
                <a:off x="5597880" y="2767761"/>
                <a:ext cx="4330460" cy="2846717"/>
              </a:xfrm>
              <a:prstGeom prst="parallelogram">
                <a:avLst>
                  <a:gd name="adj" fmla="val 96826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8FFD49A-434B-024B-920C-75768678DE77}"/>
                  </a:ext>
                </a:extLst>
              </p:cNvPr>
              <p:cNvSpPr/>
              <p:nvPr/>
            </p:nvSpPr>
            <p:spPr>
              <a:xfrm>
                <a:off x="6518031" y="3746860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D224EE9-B7B6-CB43-95D8-C11BD463C349}"/>
                  </a:ext>
                </a:extLst>
              </p:cNvPr>
              <p:cNvSpPr/>
              <p:nvPr/>
            </p:nvSpPr>
            <p:spPr>
              <a:xfrm>
                <a:off x="8223186" y="4347833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CAE5D348-604A-A444-BBD0-E6488827A0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75110" y="3868452"/>
                <a:ext cx="1548076" cy="536315"/>
              </a:xfrm>
              <a:prstGeom prst="straightConnector1">
                <a:avLst/>
              </a:prstGeom>
              <a:ln w="254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CBCF937-D994-8344-AFBB-98952B7526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49148" y="3125833"/>
                <a:ext cx="424943" cy="1010778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824A8D5-7BAD-344E-80FC-95D731BA8B7E}"/>
                      </a:ext>
                    </a:extLst>
                  </p:cNvPr>
                  <p:cNvSpPr txBox="1"/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824A8D5-7BAD-344E-80FC-95D731BA8B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9149" t="-37255" r="-68085" b="-19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7BA3646B-175F-0640-B212-CC71DF69D86E}"/>
                      </a:ext>
                    </a:extLst>
                  </p:cNvPr>
                  <p:cNvSpPr txBox="1"/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”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7BA3646B-175F-0640-B212-CC71DF69D8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6667" t="-34615" r="-66667" b="-1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0C1F6E03-E3E8-E746-A43F-3BB7B7ED5A40}"/>
                      </a:ext>
                    </a:extLst>
                  </p:cNvPr>
                  <p:cNvSpPr/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C1F6E03-E3E8-E746-A43F-3BB7B7ED5A4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FF95856-10B8-B947-9A90-E2E624BBC023}"/>
                    </a:ext>
                  </a:extLst>
                </p:cNvPr>
                <p:cNvSpPr/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228600" lvl="1">
                    <a:spcBef>
                      <a:spcPts val="1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16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FF95856-10B8-B947-9A90-E2E624BBC0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Content Placeholder 2"/>
          <p:cNvSpPr txBox="1">
            <a:spLocks/>
          </p:cNvSpPr>
          <p:nvPr/>
        </p:nvSpPr>
        <p:spPr>
          <a:xfrm>
            <a:off x="4854388" y="2788000"/>
            <a:ext cx="7153836" cy="3908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1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</p:spPr>
            <p:txBody>
              <a:bodyPr/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b="0" dirty="0"/>
                  <a:t>Claim: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the norm vector of the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  <a:blipFill rotWithShape="0">
                <a:blip r:embed="rId2"/>
                <a:stretch>
                  <a:fillRect l="-812" t="-17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8504F86-BCC8-E34A-B6E2-A133A3C2B531}"/>
              </a:ext>
            </a:extLst>
          </p:cNvPr>
          <p:cNvGrpSpPr/>
          <p:nvPr/>
        </p:nvGrpSpPr>
        <p:grpSpPr>
          <a:xfrm>
            <a:off x="1772896" y="2543461"/>
            <a:ext cx="2790170" cy="3580605"/>
            <a:chOff x="6250167" y="2025890"/>
            <a:chExt cx="4495955" cy="43304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2CDFD45-65D2-2C49-9C33-0C5DE1280604}"/>
                </a:ext>
              </a:extLst>
            </p:cNvPr>
            <p:cNvGrpSpPr/>
            <p:nvPr/>
          </p:nvGrpSpPr>
          <p:grpSpPr>
            <a:xfrm>
              <a:off x="6250167" y="2025890"/>
              <a:ext cx="2936301" cy="4330460"/>
              <a:chOff x="6250167" y="2025890"/>
              <a:chExt cx="2936301" cy="4330460"/>
            </a:xfrm>
          </p:grpSpPr>
          <p:sp>
            <p:nvSpPr>
              <p:cNvPr id="7" name="Parallelogram 6">
                <a:extLst>
                  <a:ext uri="{FF2B5EF4-FFF2-40B4-BE49-F238E27FC236}">
                    <a16:creationId xmlns:a16="http://schemas.microsoft.com/office/drawing/2014/main" id="{DB3BF7E1-7151-8A4D-881D-57BCB66D98CF}"/>
                  </a:ext>
                </a:extLst>
              </p:cNvPr>
              <p:cNvSpPr/>
              <p:nvPr/>
            </p:nvSpPr>
            <p:spPr>
              <a:xfrm rot="3404072">
                <a:off x="5597880" y="2767761"/>
                <a:ext cx="4330460" cy="2846717"/>
              </a:xfrm>
              <a:prstGeom prst="parallelogram">
                <a:avLst>
                  <a:gd name="adj" fmla="val 96826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8FFD49A-434B-024B-920C-75768678DE77}"/>
                  </a:ext>
                </a:extLst>
              </p:cNvPr>
              <p:cNvSpPr/>
              <p:nvPr/>
            </p:nvSpPr>
            <p:spPr>
              <a:xfrm>
                <a:off x="6518031" y="3746860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D224EE9-B7B6-CB43-95D8-C11BD463C349}"/>
                  </a:ext>
                </a:extLst>
              </p:cNvPr>
              <p:cNvSpPr/>
              <p:nvPr/>
            </p:nvSpPr>
            <p:spPr>
              <a:xfrm>
                <a:off x="8223186" y="4347833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CAE5D348-604A-A444-BBD0-E6488827A0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75110" y="3868452"/>
                <a:ext cx="1548076" cy="536315"/>
              </a:xfrm>
              <a:prstGeom prst="straightConnector1">
                <a:avLst/>
              </a:prstGeom>
              <a:ln w="254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CBCF937-D994-8344-AFBB-98952B7526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49148" y="3125833"/>
                <a:ext cx="424943" cy="1010778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824A8D5-7BAD-344E-80FC-95D731BA8B7E}"/>
                      </a:ext>
                    </a:extLst>
                  </p:cNvPr>
                  <p:cNvSpPr txBox="1"/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824A8D5-7BAD-344E-80FC-95D731BA8B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9149" t="-37255" r="-68085" b="-19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7BA3646B-175F-0640-B212-CC71DF69D86E}"/>
                      </a:ext>
                    </a:extLst>
                  </p:cNvPr>
                  <p:cNvSpPr txBox="1"/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”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7BA3646B-175F-0640-B212-CC71DF69D8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6667" t="-34615" r="-66667" b="-1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0C1F6E03-E3E8-E746-A43F-3BB7B7ED5A40}"/>
                      </a:ext>
                    </a:extLst>
                  </p:cNvPr>
                  <p:cNvSpPr/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C1F6E03-E3E8-E746-A43F-3BB7B7ED5A4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FF95856-10B8-B947-9A90-E2E624BBC023}"/>
                    </a:ext>
                  </a:extLst>
                </p:cNvPr>
                <p:cNvSpPr/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228600" lvl="1">
                    <a:spcBef>
                      <a:spcPts val="1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16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FF95856-10B8-B947-9A90-E2E624BBC0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 txBox="1">
                <a:spLocks/>
              </p:cNvSpPr>
              <p:nvPr/>
            </p:nvSpPr>
            <p:spPr>
              <a:xfrm>
                <a:off x="4854388" y="2788000"/>
                <a:ext cx="7153836" cy="39086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Consider any two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”</m:t>
                    </m:r>
                  </m:oMath>
                </a14:m>
                <a:r>
                  <a:rPr lang="en-US" dirty="0"/>
                  <a:t> on the hyperplane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′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”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Combining the above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”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orthogonal to the hyperplane</a:t>
                </a: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the norm vector of the hyperplane</a:t>
                </a:r>
              </a:p>
              <a:p>
                <a:pPr marL="685800" lvl="2">
                  <a:spcBef>
                    <a:spcPts val="100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1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388" y="2788000"/>
                <a:ext cx="7153836" cy="3908635"/>
              </a:xfrm>
              <a:prstGeom prst="rect">
                <a:avLst/>
              </a:prstGeom>
              <a:blipFill rotWithShape="0">
                <a:blip r:embed="rId7"/>
                <a:stretch>
                  <a:fillRect l="-1107" t="-3271" b="-3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20281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</p:spPr>
            <p:txBody>
              <a:bodyPr/>
              <a:lstStyle/>
              <a:p>
                <a:r>
                  <a:rPr lang="en-US" dirty="0"/>
                  <a:t>What is the distance between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a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  <a:blipFill rotWithShape="0">
                <a:blip r:embed="rId2"/>
                <a:stretch>
                  <a:fillRect l="-984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1C22323-452A-A045-AD69-DD194ACD7933}"/>
              </a:ext>
            </a:extLst>
          </p:cNvPr>
          <p:cNvGrpSpPr/>
          <p:nvPr/>
        </p:nvGrpSpPr>
        <p:grpSpPr>
          <a:xfrm>
            <a:off x="1461900" y="2728210"/>
            <a:ext cx="3379040" cy="3820507"/>
            <a:chOff x="7125604" y="3116500"/>
            <a:chExt cx="3379040" cy="3820507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5C70837E-770F-A34C-91AD-20C48D569C37}"/>
                </a:ext>
              </a:extLst>
            </p:cNvPr>
            <p:cNvSpPr/>
            <p:nvPr/>
          </p:nvSpPr>
          <p:spPr>
            <a:xfrm rot="3404072">
              <a:off x="6330844" y="3911260"/>
              <a:ext cx="3820507" cy="2230987"/>
            </a:xfrm>
            <a:prstGeom prst="parallelogram">
              <a:avLst>
                <a:gd name="adj" fmla="val 96826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C5BE92A-09AB-2847-A59C-7398743BF330}"/>
                </a:ext>
              </a:extLst>
            </p:cNvPr>
            <p:cNvSpPr/>
            <p:nvPr/>
          </p:nvSpPr>
          <p:spPr>
            <a:xfrm>
              <a:off x="9032595" y="5230580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76C98B9-B6F1-6946-AA6B-C849CBC372EB}"/>
                </a:ext>
              </a:extLst>
            </p:cNvPr>
            <p:cNvSpPr/>
            <p:nvPr/>
          </p:nvSpPr>
          <p:spPr>
            <a:xfrm>
              <a:off x="8583754" y="3439206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1D5FFB7-F447-314A-B402-1E96E446F1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5769" y="3622086"/>
              <a:ext cx="436532" cy="161769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66C5D4E-7590-5046-849D-C0F1400A4040}"/>
                    </a:ext>
                  </a:extLst>
                </p:cNvPr>
                <p:cNvSpPr txBox="1"/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166C5D4E-7590-5046-849D-C0F1400A40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643" t="-38333" r="-67857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F951C4C-D6D5-A741-BAC7-69407802AE03}"/>
                    </a:ext>
                  </a:extLst>
                </p:cNvPr>
                <p:cNvSpPr txBox="1"/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F951C4C-D6D5-A741-BAC7-69407802AE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6393" t="-38333" r="-63934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1F47687-B331-A541-AD1C-218F0B4C0546}"/>
                    </a:ext>
                  </a:extLst>
                </p:cNvPr>
                <p:cNvSpPr/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1F47687-B331-A541-AD1C-218F0B4C05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4C284F63-3492-9C4B-B6F2-E3A81653A98D}"/>
                    </a:ext>
                  </a:extLst>
                </p:cNvPr>
                <p:cNvSpPr/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C284F63-3492-9C4B-B6F2-E3A81653A9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97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87FDC28-D5D1-6840-A7A3-BC29738BBE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5359" y="4339492"/>
              <a:ext cx="208005" cy="68469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E572ACF-8953-A845-9A18-AF2C21E8D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5863" y="3622086"/>
              <a:ext cx="459906" cy="143481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9B619C8-15F0-7241-95A5-20942D3840B5}"/>
                </a:ext>
              </a:extLst>
            </p:cNvPr>
            <p:cNvCxnSpPr/>
            <p:nvPr/>
          </p:nvCxnSpPr>
          <p:spPr>
            <a:xfrm flipH="1" flipV="1">
              <a:off x="8445816" y="4339492"/>
              <a:ext cx="448219" cy="9144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138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</p:spPr>
            <p:txBody>
              <a:bodyPr/>
              <a:lstStyle/>
              <a:p>
                <a:r>
                  <a:rPr lang="en-US" dirty="0"/>
                  <a:t>What is the distance between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a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  <a:blipFill rotWithShape="0">
                <a:blip r:embed="rId2"/>
                <a:stretch>
                  <a:fillRect l="-984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1C22323-452A-A045-AD69-DD194ACD7933}"/>
              </a:ext>
            </a:extLst>
          </p:cNvPr>
          <p:cNvGrpSpPr/>
          <p:nvPr/>
        </p:nvGrpSpPr>
        <p:grpSpPr>
          <a:xfrm>
            <a:off x="1461900" y="2728210"/>
            <a:ext cx="3379040" cy="3820507"/>
            <a:chOff x="7125604" y="3116500"/>
            <a:chExt cx="3379040" cy="3820507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5C70837E-770F-A34C-91AD-20C48D569C37}"/>
                </a:ext>
              </a:extLst>
            </p:cNvPr>
            <p:cNvSpPr/>
            <p:nvPr/>
          </p:nvSpPr>
          <p:spPr>
            <a:xfrm rot="3404072">
              <a:off x="6330844" y="3911260"/>
              <a:ext cx="3820507" cy="2230987"/>
            </a:xfrm>
            <a:prstGeom prst="parallelogram">
              <a:avLst>
                <a:gd name="adj" fmla="val 96826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C5BE92A-09AB-2847-A59C-7398743BF330}"/>
                </a:ext>
              </a:extLst>
            </p:cNvPr>
            <p:cNvSpPr/>
            <p:nvPr/>
          </p:nvSpPr>
          <p:spPr>
            <a:xfrm>
              <a:off x="9032595" y="5230580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76C98B9-B6F1-6946-AA6B-C849CBC372EB}"/>
                </a:ext>
              </a:extLst>
            </p:cNvPr>
            <p:cNvSpPr/>
            <p:nvPr/>
          </p:nvSpPr>
          <p:spPr>
            <a:xfrm>
              <a:off x="8583754" y="3439206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1D5FFB7-F447-314A-B402-1E96E446F1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5769" y="3622086"/>
              <a:ext cx="436532" cy="161769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66C5D4E-7590-5046-849D-C0F1400A4040}"/>
                    </a:ext>
                  </a:extLst>
                </p:cNvPr>
                <p:cNvSpPr txBox="1"/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166C5D4E-7590-5046-849D-C0F1400A40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643" t="-38333" r="-67857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F951C4C-D6D5-A741-BAC7-69407802AE03}"/>
                    </a:ext>
                  </a:extLst>
                </p:cNvPr>
                <p:cNvSpPr txBox="1"/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F951C4C-D6D5-A741-BAC7-69407802AE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6393" t="-38333" r="-63934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1F47687-B331-A541-AD1C-218F0B4C0546}"/>
                    </a:ext>
                  </a:extLst>
                </p:cNvPr>
                <p:cNvSpPr/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1F47687-B331-A541-AD1C-218F0B4C05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4C284F63-3492-9C4B-B6F2-E3A81653A98D}"/>
                    </a:ext>
                  </a:extLst>
                </p:cNvPr>
                <p:cNvSpPr/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C284F63-3492-9C4B-B6F2-E3A81653A9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97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87FDC28-D5D1-6840-A7A3-BC29738BBE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5359" y="4339492"/>
              <a:ext cx="208005" cy="68469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E572ACF-8953-A845-9A18-AF2C21E8D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5863" y="3622086"/>
              <a:ext cx="459906" cy="143481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9B619C8-15F0-7241-95A5-20942D3840B5}"/>
                </a:ext>
              </a:extLst>
            </p:cNvPr>
            <p:cNvCxnSpPr/>
            <p:nvPr/>
          </p:nvCxnSpPr>
          <p:spPr>
            <a:xfrm flipH="1" flipV="1">
              <a:off x="8445816" y="4339492"/>
              <a:ext cx="448219" cy="9144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/>
              <p:cNvSpPr txBox="1">
                <a:spLocks/>
              </p:cNvSpPr>
              <p:nvPr/>
            </p:nvSpPr>
            <p:spPr>
              <a:xfrm>
                <a:off x="5059206" y="2681582"/>
                <a:ext cx="7292396" cy="39086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Consider an arbitrary point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sz="2800" dirty="0"/>
                  <a:t> on the hyperplane</a:t>
                </a:r>
              </a:p>
              <a:p>
                <a:pPr marL="228600" lvl="1">
                  <a:spcBef>
                    <a:spcPts val="1000"/>
                  </a:spcBef>
                </a:pPr>
                <a:endParaRPr lang="en-US" sz="2800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Distance between 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and the hyperplane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206" y="2681582"/>
                <a:ext cx="7292396" cy="3908635"/>
              </a:xfrm>
              <a:prstGeom prst="rect">
                <a:avLst/>
              </a:prstGeom>
              <a:blipFill>
                <a:blip r:embed="rId7"/>
                <a:stretch>
                  <a:fillRect l="-1391" t="-3571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5571067" y="4668608"/>
            <a:ext cx="2133600" cy="158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259750" y="4252727"/>
            <a:ext cx="456976" cy="158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855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8003"/>
            <a:ext cx="10515600" cy="1325563"/>
          </a:xfrm>
        </p:spPr>
        <p:txBody>
          <a:bodyPr/>
          <a:lstStyle/>
          <a:p>
            <a:r>
              <a:rPr lang="en-US" dirty="0"/>
              <a:t>Outline of Our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8972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Assume data is linearly separable </a:t>
            </a:r>
          </a:p>
          <a:p>
            <a:pPr lvl="1"/>
            <a:r>
              <a:rPr lang="en-US" dirty="0"/>
              <a:t>Formulate the </a:t>
            </a:r>
            <a:r>
              <a:rPr lang="en-US" dirty="0">
                <a:solidFill>
                  <a:srgbClr val="C00000"/>
                </a:solidFill>
              </a:rPr>
              <a:t>hard-margin SVM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pPr lvl="1"/>
            <a:endParaRPr lang="en-US" dirty="0"/>
          </a:p>
          <a:p>
            <a:endParaRPr lang="en-US" sz="1200" dirty="0"/>
          </a:p>
          <a:p>
            <a:r>
              <a:rPr lang="en-US" dirty="0"/>
              <a:t>When data is not linearly separable</a:t>
            </a:r>
          </a:p>
          <a:p>
            <a:pPr lvl="1"/>
            <a:r>
              <a:rPr lang="en-US" dirty="0"/>
              <a:t>Tolerate some noise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568124" y="2441710"/>
                <a:ext cx="5323742" cy="125577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Given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find separator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that</a:t>
                </a:r>
              </a:p>
              <a:p>
                <a:endParaRPr lang="en-US" sz="600" dirty="0">
                  <a:solidFill>
                    <a:schemeClr val="tx1"/>
                  </a:solidFill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maximize   margin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     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s.t.</a:t>
                </a:r>
                <a:r>
                  <a:rPr lang="en-US" sz="2000" dirty="0">
                    <a:solidFill>
                      <a:schemeClr val="tx1"/>
                    </a:solidFill>
                  </a:rPr>
                  <a:t>          all points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is correctly classified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124" y="2441710"/>
                <a:ext cx="5323742" cy="1255777"/>
              </a:xfrm>
              <a:prstGeom prst="roundRect">
                <a:avLst/>
              </a:prstGeom>
              <a:blipFill rotWithShape="0">
                <a:blip r:embed="rId2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591" y="5197185"/>
            <a:ext cx="1341739" cy="13541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955" y="5121846"/>
            <a:ext cx="1356609" cy="135660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58266" y="4304176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Nonlinear transform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Dual formulation </a:t>
            </a:r>
            <a:r>
              <a:rPr lang="en-US" sz="2000" dirty="0"/>
              <a:t>and</a:t>
            </a:r>
            <a:r>
              <a:rPr lang="en-US" sz="2000" dirty="0">
                <a:solidFill>
                  <a:srgbClr val="C00000"/>
                </a:solidFill>
              </a:rPr>
              <a:t> kernel tricks</a:t>
            </a:r>
          </a:p>
        </p:txBody>
      </p:sp>
    </p:spTree>
    <p:extLst>
      <p:ext uri="{BB962C8B-B14F-4D97-AF65-F5344CB8AC3E}">
        <p14:creationId xmlns:p14="http://schemas.microsoft.com/office/powerpoint/2010/main" val="14654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Properties of Nearest Neighbor (NN)</a:t>
                </a:r>
              </a:p>
              <a:p>
                <a:pPr lvl="1"/>
                <a:r>
                  <a:rPr lang="en-US" dirty="0"/>
                  <a:t>No training is needed</a:t>
                </a:r>
              </a:p>
              <a:p>
                <a:pPr lvl="1"/>
                <a:r>
                  <a:rPr lang="en-US" dirty="0"/>
                  <a:t>Good interpretability</a:t>
                </a:r>
              </a:p>
              <a:p>
                <a:pPr lvl="1"/>
                <a:r>
                  <a:rPr lang="en-US" dirty="0"/>
                  <a:t>In-sample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VC dimension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dirty="0"/>
                  <a:t>This seems to imply bad learning models from what we talk about so far? Why we care?</a:t>
                </a:r>
              </a:p>
              <a:p>
                <a:endParaRPr lang="en-US" sz="200" dirty="0"/>
              </a:p>
              <a:p>
                <a:r>
                  <a:rPr lang="en-US" dirty="0"/>
                  <a:t>What we really care about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VC analysis: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Generalization error</a:t>
                </a:r>
              </a:p>
              <a:p>
                <a:pPr lvl="1"/>
                <a:endParaRPr lang="en-US" sz="200" dirty="0"/>
              </a:p>
              <a:p>
                <a:pPr lvl="2"/>
                <a:r>
                  <a:rPr lang="en-US" dirty="0"/>
                  <a:t>We can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:r>
                  <a:rPr lang="en-US" dirty="0">
                    <a:solidFill>
                      <a:schemeClr val="accent1"/>
                    </a:solidFill>
                  </a:rPr>
                  <a:t>model complexity</a:t>
                </a:r>
              </a:p>
              <a:p>
                <a:pPr lvl="1"/>
                <a:r>
                  <a:rPr lang="en-US" dirty="0"/>
                  <a:t>NN has nice guarantees outside of VC analysis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  <a:blipFill rotWithShape="0">
                <a:blip r:embed="rId2"/>
                <a:stretch>
                  <a:fillRect l="-1412" t="-1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617051"/>
            <a:ext cx="3733353" cy="3676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91115" y="1923037"/>
                <a:ext cx="43755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looks like a </a:t>
                </a:r>
                <a:r>
                  <a:rPr lang="en-US" sz="2400" dirty="0" err="1"/>
                  <a:t>Voronoi</a:t>
                </a:r>
                <a:r>
                  <a:rPr lang="en-US" sz="2400" dirty="0"/>
                  <a:t> diagram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15" y="1923037"/>
                <a:ext cx="4375557" cy="461665"/>
              </a:xfrm>
              <a:prstGeom prst="rect">
                <a:avLst/>
              </a:prstGeom>
              <a:blipFill>
                <a:blip r:embed="rId4"/>
                <a:stretch>
                  <a:fillRect l="-289" t="-18919" r="-1156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3084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Hard-Margin SVM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540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that is </a:t>
                </a:r>
                <a:r>
                  <a:rPr lang="en-US" b="0" dirty="0">
                    <a:solidFill>
                      <a:srgbClr val="C00000"/>
                    </a:solidFill>
                  </a:rPr>
                  <a:t>linearly separable</a:t>
                </a:r>
              </a:p>
              <a:p>
                <a:pPr lvl="1"/>
                <a:r>
                  <a:rPr lang="en-US" dirty="0"/>
                  <a:t>Find separator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(1)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maximizes the margin and (2) separates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endParaRPr lang="en-US" sz="2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separates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(making correct predictions for all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/>
              </a:p>
              <a:p>
                <a:r>
                  <a:rPr lang="en-US" dirty="0"/>
                  <a:t>Margin: shortest distance from the separator to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𝑑𝑖𝑠𝑡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den>
                            </m:f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</m:e>
                    </m:func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 rotWithShape="0">
                <a:blip r:embed="rId2"/>
                <a:stretch>
                  <a:fillRect l="-1043" t="-1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32933" y="5266267"/>
            <a:ext cx="541867" cy="135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4799" y="5655733"/>
            <a:ext cx="1845733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7408333" y="5181600"/>
                <a:ext cx="3945467" cy="7112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)=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333" y="5181600"/>
                <a:ext cx="3945467" cy="711201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7429500" y="6036732"/>
                <a:ext cx="2510367" cy="7112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{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−1,+1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bg1"/>
                    </a:solidFill>
                  </a:rPr>
                  <a:t>and </a:t>
                </a:r>
                <a:br>
                  <a:rPr lang="en-US" sz="20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00" y="6036732"/>
                <a:ext cx="2510367" cy="711201"/>
              </a:xfrm>
              <a:prstGeom prst="roundRect">
                <a:avLst/>
              </a:prstGeom>
              <a:blipFill rotWithShape="0">
                <a:blip r:embed="rId4"/>
                <a:stretch>
                  <a:fillRect t="-2521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24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that is </a:t>
                </a:r>
                <a:r>
                  <a:rPr lang="en-US" b="0" dirty="0">
                    <a:solidFill>
                      <a:srgbClr val="C00000"/>
                    </a:solidFill>
                  </a:rPr>
                  <a:t>linearly separable</a:t>
                </a:r>
              </a:p>
              <a:p>
                <a:pPr lvl="1"/>
                <a:r>
                  <a:rPr lang="en-US" dirty="0"/>
                  <a:t>Find separator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(1)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maximizes the margin and (2) separates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Formulate it as a constrained optimization problem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 rotWithShape="0">
                <a:blip r:embed="rId2"/>
                <a:stretch>
                  <a:fillRect l="-1043" t="-1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32933" y="5266267"/>
            <a:ext cx="541867" cy="135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4799" y="5655733"/>
            <a:ext cx="1845733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430866" y="4174067"/>
                <a:ext cx="7645400" cy="179493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≥0,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  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𝑚𝑖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mr-I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mr-IN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func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866" y="4174067"/>
                <a:ext cx="7645400" cy="1794934"/>
              </a:xfrm>
              <a:prstGeom prst="roundRect">
                <a:avLst/>
              </a:prstGeom>
              <a:blipFill rotWithShape="0">
                <a:blip r:embed="rId3"/>
                <a:stretch>
                  <a:fillRect t="-19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55739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constrained optimization problem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normalizing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is equivalent to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</m:t>
                    </m:r>
                    <m:sSup>
                      <m:sSup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𝑐𝑏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will normalize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such that</a:t>
                </a:r>
                <a:r>
                  <a:rPr lang="en-US" i="1" dirty="0">
                    <a:solidFill>
                      <a:schemeClr val="accent1"/>
                    </a:solidFill>
                    <a:latin typeface="Cambria Math" charset="0"/>
                  </a:rPr>
                  <a:t>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fun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mr-IN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den>
                    </m:f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>
                <a:blip r:embed="rId2"/>
                <a:stretch>
                  <a:fillRect l="-1086" t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286933" y="2300551"/>
                <a:ext cx="7645400" cy="179493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≥0,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  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𝑚𝑖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mr-I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mr-IN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func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2300551"/>
                <a:ext cx="7645400" cy="1794934"/>
              </a:xfrm>
              <a:prstGeom prst="roundRect">
                <a:avLst/>
              </a:prstGeom>
              <a:blipFill rotWithShape="0">
                <a:blip r:embed="rId3"/>
                <a:stretch>
                  <a:fillRect t="-19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327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319711"/>
          </a:xfrm>
        </p:spPr>
        <p:txBody>
          <a:bodyPr>
            <a:normAutofit/>
          </a:bodyPr>
          <a:lstStyle/>
          <a:p>
            <a:r>
              <a:rPr lang="en-US" dirty="0"/>
              <a:t>The constrained optimization problem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Some final adjustments</a:t>
            </a:r>
          </a:p>
          <a:p>
            <a:endParaRPr lang="en-US" sz="2400" dirty="0">
              <a:solidFill>
                <a:schemeClr val="accent1"/>
              </a:solidFill>
            </a:endParaRPr>
          </a:p>
          <a:p>
            <a:pPr lvl="1"/>
            <a:endParaRPr lang="en-US" dirty="0"/>
          </a:p>
          <a:p>
            <a:pPr lvl="3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286933" y="2221574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2221574"/>
                <a:ext cx="5435600" cy="1690025"/>
              </a:xfrm>
              <a:prstGeom prst="roundRect">
                <a:avLst/>
              </a:prstGeom>
              <a:blipFill rotWithShape="0">
                <a:blip r:embed="rId2"/>
                <a:stretch>
                  <a:fillRect b="-2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286933" y="4936787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4936787"/>
                <a:ext cx="5435600" cy="1690025"/>
              </a:xfrm>
              <a:prstGeom prst="roundRect">
                <a:avLst/>
              </a:prstGeom>
              <a:blipFill rotWithShape="0">
                <a:blip r:embed="rId3"/>
                <a:stretch>
                  <a:fillRect b="-197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983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Form of 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589867"/>
                <a:ext cx="10515600" cy="34205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to solve it?</a:t>
                </a:r>
              </a:p>
              <a:p>
                <a:pPr lvl="1"/>
                <a:r>
                  <a:rPr lang="en-US" dirty="0"/>
                  <a:t>Hard-margin SVM is a Quadratic Program</a:t>
                </a:r>
              </a:p>
              <a:p>
                <a:pPr lvl="1"/>
                <a:r>
                  <a:rPr lang="en-US" dirty="0"/>
                  <a:t>Standard form of Quadratic Program (QP)</a:t>
                </a:r>
              </a:p>
              <a:p>
                <a:pPr lvl="1"/>
                <a:endParaRPr lang="en-US" sz="1200" dirty="0"/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𝑄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</m:oMath>
                </a14:m>
                <a:br>
                  <a:rPr lang="en-US" sz="2400" i="1" dirty="0">
                    <a:solidFill>
                      <a:schemeClr val="accent1"/>
                    </a:solidFill>
                    <a:latin typeface="Cambria Math" charset="0"/>
                  </a:rPr>
                </a:br>
                <a:r>
                  <a:rPr lang="en-US" sz="2400" i="1" dirty="0">
                    <a:solidFill>
                      <a:schemeClr val="accent1"/>
                    </a:solidFill>
                    <a:latin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    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≥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𝑐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There exist efficient QP solvers we can utilize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589867"/>
                <a:ext cx="10515600" cy="3420532"/>
              </a:xfrm>
              <a:blipFill rotWithShape="0">
                <a:blip r:embed="rId2"/>
                <a:stretch>
                  <a:fillRect l="-1043" t="-3030" b="-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956734" y="1690688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34" y="1690688"/>
                <a:ext cx="5435600" cy="1690025"/>
              </a:xfrm>
              <a:prstGeom prst="roundRect">
                <a:avLst/>
              </a:prstGeom>
              <a:blipFill rotWithShape="0">
                <a:blip r:embed="rId3"/>
                <a:stretch>
                  <a:fillRect b="-19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70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Break and Questions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667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Weight decay regularization in linear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Another way to look at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1359824" y="2398692"/>
                <a:ext cx="3398443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24" y="2398692"/>
                <a:ext cx="3398443" cy="1602602"/>
              </a:xfrm>
              <a:prstGeom prst="roundRect">
                <a:avLst/>
              </a:prstGeom>
              <a:blipFill rotWithShape="0">
                <a:blip r:embed="rId2"/>
                <a:stretch>
                  <a:fillRect l="-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1359823" y="4860894"/>
                <a:ext cx="3398444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23" y="4860894"/>
                <a:ext cx="3398444" cy="1602602"/>
              </a:xfrm>
              <a:prstGeom prst="roundRect">
                <a:avLst/>
              </a:prstGeom>
              <a:blipFill rotWithShape="0">
                <a:blip r:embed="rId3"/>
                <a:stretch>
                  <a:fillRect l="-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476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call the points closest to the separator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(candidate)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support vectors</a:t>
                </a:r>
              </a:p>
              <a:p>
                <a:pPr lvl="1"/>
                <a:r>
                  <a:rPr lang="en-US" dirty="0"/>
                  <a:t>Since they </a:t>
                </a:r>
                <a:r>
                  <a:rPr lang="en-US" dirty="0">
                    <a:solidFill>
                      <a:srgbClr val="C00000"/>
                    </a:solidFill>
                  </a:rPr>
                  <a:t>support</a:t>
                </a:r>
                <a:r>
                  <a:rPr lang="en-US" dirty="0"/>
                  <a:t> the separator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What are the math properties of support vectors?</a:t>
                </a:r>
              </a:p>
              <a:p>
                <a:pPr lvl="1"/>
                <a:r>
                  <a:rPr lang="en-US" dirty="0"/>
                  <a:t>They are the points that the equality holds in the constraints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a support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Removing the non-support vectors will not impact the linear separator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  <a:blipFill rotWithShape="0">
                <a:blip r:embed="rId2"/>
                <a:stretch>
                  <a:fillRect l="-967" t="-19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8734" y="2677161"/>
            <a:ext cx="2633133" cy="26482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2184400" y="4545015"/>
                <a:ext cx="4453467" cy="1110719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400" y="4545015"/>
                <a:ext cx="4453467" cy="1110719"/>
              </a:xfrm>
              <a:prstGeom prst="roundRect">
                <a:avLst/>
              </a:prstGeom>
              <a:blipFill rotWithShape="0">
                <a:blip r:embed="rId4"/>
                <a:stretch>
                  <a:fillRect b="-38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283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Leave-One-Out Cross Validation (LOOCV)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44200" cy="52355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Two things we know so far</a:t>
                </a:r>
              </a:p>
              <a:p>
                <a:pPr lvl="1"/>
                <a:r>
                  <a:rPr lang="en-US" dirty="0"/>
                  <a:t>Removing non-support vectors will not impact the separator</a:t>
                </a:r>
              </a:p>
              <a:p>
                <a:pPr lvl="1"/>
                <a:r>
                  <a:rPr lang="en-US" dirty="0"/>
                  <a:t>LOOCV error (when not used for model selection) is an unbiased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−1)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 when trained 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𝑁</m:t>
                    </m:r>
                    <m:r>
                      <a:rPr lang="en-US" altLang="zh-TW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points)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1200" dirty="0"/>
              </a:p>
              <a:p>
                <a:r>
                  <a:rPr lang="en-US" dirty="0"/>
                  <a:t>What’s the LOOCV error for SVM?</a:t>
                </a:r>
              </a:p>
              <a:p>
                <a:endParaRPr lang="en-US" sz="2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𝐿𝑂𝑂𝐶𝑉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bg-BG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#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support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vectors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r>
                  <a:rPr lang="en-US" dirty="0"/>
                  <a:t>Note that we know # support vectors after training </a:t>
                </a:r>
              </a:p>
              <a:p>
                <a:pPr lvl="1"/>
                <a:r>
                  <a:rPr lang="en-US" dirty="0"/>
                  <a:t>Count # points that satisfy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Another method to estimate/bound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(counting # support vectors)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44200" cy="5235576"/>
              </a:xfrm>
              <a:blipFill rotWithShape="0">
                <a:blip r:embed="rId2"/>
                <a:stretch>
                  <a:fillRect l="-1022" t="-1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534" y="3327904"/>
            <a:ext cx="2218267" cy="223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3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 is 2-Optimal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Given mild conditions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(similar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have similar label distribution, input distribution has non-zero support in all space)</a:t>
                </a:r>
                <a:r>
                  <a:rPr lang="en-US" dirty="0"/>
                  <a:t>, for nearest neighbor,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with high probability, </a:t>
                </a:r>
                <a:br>
                  <a:rPr lang="en-US" sz="1200" dirty="0"/>
                </a:br>
                <a:br>
                  <a:rPr lang="en-US" sz="1200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≤2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That is, we can not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, but we know it cannot be much worse than the </a:t>
                </a:r>
                <a:r>
                  <a:rPr lang="en-US" dirty="0">
                    <a:solidFill>
                      <a:srgbClr val="C00000"/>
                    </a:solidFill>
                  </a:rPr>
                  <a:t>best anyone can do</a:t>
                </a:r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3F9A0ED-FA16-F945-98E9-BBAB1AE83AB6}"/>
                  </a:ext>
                </a:extLst>
              </p:cNvPr>
              <p:cNvSpPr/>
              <p:nvPr/>
            </p:nvSpPr>
            <p:spPr>
              <a:xfrm>
                <a:off x="1211340" y="5069541"/>
                <a:ext cx="6487100" cy="1640541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/>
                  <a:t>Informal intuitions:</a:t>
                </a:r>
              </a:p>
              <a:p>
                <a:endParaRPr lang="en-US" sz="600" u="sng" dirty="0"/>
              </a:p>
              <a:p>
                <a:r>
                  <a:rPr lang="en-US" dirty="0"/>
                  <a:t>Assumption for nearest neighbor: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Target function is continuous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That is, nearby points have similar label distributions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 goes large, there are “close enough” points for prediction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3F9A0ED-FA16-F945-98E9-BBAB1AE83A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340" y="5069541"/>
                <a:ext cx="6487100" cy="1640541"/>
              </a:xfrm>
              <a:prstGeom prst="roundRect">
                <a:avLst/>
              </a:prstGeom>
              <a:blipFill>
                <a:blip r:embed="rId3"/>
                <a:stretch>
                  <a:fillRect b="-4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278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709738"/>
            <a:ext cx="11785600" cy="2852737"/>
          </a:xfrm>
        </p:spPr>
        <p:txBody>
          <a:bodyPr/>
          <a:lstStyle/>
          <a:p>
            <a:r>
              <a:rPr lang="en-US" dirty="0"/>
              <a:t>What if Data is </a:t>
            </a:r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/>
              <a:t> Linearly Separable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960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Non-Separable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scenarios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816" y="2489200"/>
            <a:ext cx="2616317" cy="2640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513" y="2489200"/>
            <a:ext cx="2713218" cy="27132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0" y="551007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Nonlinear transform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</a:t>
            </a:r>
            <a:r>
              <a:rPr lang="en-US" sz="2800" dirty="0">
                <a:solidFill>
                  <a:srgbClr val="C00000"/>
                </a:solidFill>
              </a:rPr>
              <a:t> kernel tricks</a:t>
            </a:r>
          </a:p>
        </p:txBody>
      </p:sp>
      <p:sp>
        <p:nvSpPr>
          <p:cNvPr id="7" name="Rectangle 6"/>
          <p:cNvSpPr/>
          <p:nvPr/>
        </p:nvSpPr>
        <p:spPr>
          <a:xfrm>
            <a:off x="1439333" y="551007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Tolerate some noise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Soft-Margin SVM</a:t>
            </a:r>
          </a:p>
        </p:txBody>
      </p:sp>
    </p:spTree>
    <p:extLst>
      <p:ext uri="{BB962C8B-B14F-4D97-AF65-F5344CB8AC3E}">
        <p14:creationId xmlns:p14="http://schemas.microsoft.com/office/powerpoint/2010/main" val="2372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Intuition: We want to tolerate small </a:t>
                </a:r>
                <a:r>
                  <a:rPr lang="en-US"/>
                  <a:t>noises while </a:t>
                </a:r>
                <a:r>
                  <a:rPr lang="en-US" dirty="0"/>
                  <a:t>maintaining large margin</a:t>
                </a:r>
              </a:p>
              <a:p>
                <a:endParaRPr lang="en-US" dirty="0"/>
              </a:p>
              <a:p>
                <a:r>
                  <a:rPr lang="en-US" dirty="0"/>
                  <a:t>For each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 allow a deviation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Instead of requiring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constraint becomes</a:t>
                </a:r>
              </a:p>
              <a:p>
                <a:pPr lvl="1"/>
                <a:endParaRPr lang="en-US" sz="2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b="0" dirty="0">
                  <a:solidFill>
                    <a:srgbClr val="C00000"/>
                  </a:solidFill>
                </a:endParaRPr>
              </a:p>
              <a:p>
                <a:pPr lvl="2"/>
                <a:endParaRPr lang="en-US" sz="2400" dirty="0"/>
              </a:p>
              <a:p>
                <a:r>
                  <a:rPr lang="en-US" dirty="0"/>
                  <a:t>We add a penalty for each deviation</a:t>
                </a:r>
              </a:p>
              <a:p>
                <a:pPr lvl="1"/>
                <a:r>
                  <a:rPr lang="en-US" dirty="0"/>
                  <a:t>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>
                <a:blip r:embed="rId2"/>
                <a:stretch>
                  <a:fillRect l="-904" t="-2326" b="-14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430" y="3454400"/>
            <a:ext cx="3009370" cy="29866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2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The constraint becomes: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b="0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We add a penalty for each deviation: 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 rotWithShape="0">
                <a:blip r:embed="rId2"/>
                <a:stretch>
                  <a:fillRect l="-92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230" y="3162151"/>
            <a:ext cx="2278124" cy="22608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1100667" y="3286609"/>
                <a:ext cx="6138334" cy="16900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 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3286609"/>
                <a:ext cx="6138334" cy="1690025"/>
              </a:xfrm>
              <a:prstGeom prst="roundRect">
                <a:avLst/>
              </a:prstGeom>
              <a:blipFill rotWithShape="0">
                <a:blip r:embed="rId4"/>
                <a:stretch>
                  <a:fillRect b="-107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0667" y="5312216"/>
                <a:ext cx="870789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Remarks: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is a hyper-parameter we can choose, e.g., using validation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Soft-margin SVM is still a Quadratic Program, with efficient solvers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5312216"/>
                <a:ext cx="8707897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1120" t="-4061" r="-140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529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Impacts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/>
                  <a:t> in Soft-Margin SVM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Large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=&gt; less tolerate to noise, having smaller margin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466" y="2693175"/>
            <a:ext cx="6987117" cy="355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Tolerating Small Noises Is Not Enough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12" y="2228338"/>
            <a:ext cx="3884595" cy="38845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53466" y="2167631"/>
            <a:ext cx="773853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Nonlinear transform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We can apply standard nonlinear transformation procedure we talked about before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In SVM, we can combine the ideas of </a:t>
            </a: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 </a:t>
            </a:r>
            <a:r>
              <a:rPr lang="en-US" sz="2800" dirty="0">
                <a:solidFill>
                  <a:srgbClr val="C00000"/>
                </a:solidFill>
              </a:rPr>
              <a:t>kernel tricks</a:t>
            </a:r>
            <a:r>
              <a:rPr lang="en-US" sz="2800" dirty="0"/>
              <a:t> for the transformation</a:t>
            </a:r>
          </a:p>
          <a:p>
            <a:endParaRPr lang="en-US" sz="2800" dirty="0"/>
          </a:p>
          <a:p>
            <a:r>
              <a:rPr lang="en-US" sz="2800" dirty="0"/>
              <a:t>This is one of the key ingredients that makes SVM powerful</a:t>
            </a:r>
          </a:p>
        </p:txBody>
      </p:sp>
    </p:spTree>
    <p:extLst>
      <p:ext uri="{BB962C8B-B14F-4D97-AF65-F5344CB8AC3E}">
        <p14:creationId xmlns:p14="http://schemas.microsoft.com/office/powerpoint/2010/main" val="79823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4216206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14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00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”Stabilize” the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Making predictions according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nearest neighbors</a:t>
                </a:r>
              </a:p>
              <a:p>
                <a:pPr lvl="1"/>
                <a:r>
                  <a:rPr lang="en-US" dirty="0"/>
                  <a:t>Instead of a ”single” nearest neighbor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is often chosen to be an odd number for binary classification)</a:t>
                </a:r>
              </a:p>
              <a:p>
                <a:pPr lvl="1"/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D0EF0B7-8D21-FA97-7C1D-2A34C3557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623" y="4521864"/>
            <a:ext cx="3375385" cy="22809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C038EC-A56B-4F47-B875-60A1B1ACC5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8468" y="4611685"/>
            <a:ext cx="3375385" cy="22463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9406DA-96CD-9266-1001-E35D23A1A4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3852" y="4535680"/>
            <a:ext cx="3306845" cy="232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5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45745</TotalTime>
  <Words>3469</Words>
  <Application>Microsoft Macintosh PowerPoint</Application>
  <PresentationFormat>Widescreen</PresentationFormat>
  <Paragraphs>611</Paragraphs>
  <Slides>65</Slides>
  <Notes>5</Notes>
  <HiddenSlides>15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Nearest Neighbor</vt:lpstr>
      <vt:lpstr>Nearest Neighbor</vt:lpstr>
      <vt:lpstr>Nearest Neighbor is 2-Optimal</vt:lpstr>
      <vt:lpstr>Today’s Lecture</vt:lpstr>
      <vt:lpstr>k-Nearest Neighbor</vt:lpstr>
      <vt:lpstr>”Stabilize” the Hypothesis</vt:lpstr>
      <vt:lpstr>Impacts of k in k-Nearest Neighbor</vt:lpstr>
      <vt:lpstr>How to Choose k</vt:lpstr>
      <vt:lpstr>How to Choose k</vt:lpstr>
      <vt:lpstr>Summary of k-NN So Far</vt:lpstr>
      <vt:lpstr>Curse of Dimensionality</vt:lpstr>
      <vt:lpstr>Illustration of Curse of Dimensionality</vt:lpstr>
      <vt:lpstr>Illustration of Curse of Dimensionality</vt:lpstr>
      <vt:lpstr>Computational Issues for k-NN</vt:lpstr>
      <vt:lpstr>Computational Issues</vt:lpstr>
      <vt:lpstr>Computational Issues: Potential Solutions</vt:lpstr>
      <vt:lpstr>Reduce the Amount of Data</vt:lpstr>
      <vt:lpstr>A Probably Easier Goal</vt:lpstr>
      <vt:lpstr>Condensed Nearest Neighbor</vt:lpstr>
      <vt:lpstr>Speed Up the Search for Nearest Neighbor</vt:lpstr>
      <vt:lpstr>Speed Up the Search for Nearest Neighbor</vt:lpstr>
      <vt:lpstr>Lloyd’s Algorithm: Construct Clusters</vt:lpstr>
      <vt:lpstr>Final Remark: Nearest Neighbor is Nonparametric</vt:lpstr>
      <vt:lpstr>Radial Basis Functions (RBF)</vt:lpstr>
      <vt:lpstr>Instance-Based Learning</vt:lpstr>
      <vt:lpstr>Radial Basis Functions</vt:lpstr>
      <vt:lpstr>Radial Basis Functions</vt:lpstr>
      <vt:lpstr>Radial Basis Functions</vt:lpstr>
      <vt:lpstr>Changing the Viewpoints</vt:lpstr>
      <vt:lpstr>From Nonparametric to Parametric RBF</vt:lpstr>
      <vt:lpstr>Parametric RBF =&gt; Linear Models</vt:lpstr>
      <vt:lpstr>From N points to K points</vt:lpstr>
      <vt:lpstr>Dual Views of RBF</vt:lpstr>
      <vt:lpstr>More Discussion on RBF</vt:lpstr>
      <vt:lpstr>More Discussion on RBF</vt:lpstr>
      <vt:lpstr>Support Vector Machines (SVM)</vt:lpstr>
      <vt:lpstr>What Do We Know about Linear Classification?</vt:lpstr>
      <vt:lpstr>Linear Classification</vt:lpstr>
      <vt:lpstr>Linear Classification</vt:lpstr>
      <vt:lpstr>Linear Classification</vt:lpstr>
      <vt:lpstr>Support Vector Machine</vt:lpstr>
      <vt:lpstr>Relevant Review of Linear Algebra</vt:lpstr>
      <vt:lpstr>Relevant Review of Linear Algebra</vt:lpstr>
      <vt:lpstr>Relevant Review of Linear Algebra</vt:lpstr>
      <vt:lpstr>Relevant Review of Linear Algebra</vt:lpstr>
      <vt:lpstr>Outline of Our Discussion</vt:lpstr>
      <vt:lpstr>Hard-Margin SVM</vt:lpstr>
      <vt:lpstr>Hard-Margin SVM</vt:lpstr>
      <vt:lpstr>Hard-Margin SVM</vt:lpstr>
      <vt:lpstr>Hard-Margin SVM</vt:lpstr>
      <vt:lpstr>Hard-Margin SVM</vt:lpstr>
      <vt:lpstr>Final Form of Hard-Margin SVM</vt:lpstr>
      <vt:lpstr>Short Break and Questions</vt:lpstr>
      <vt:lpstr>Connection to Regularization</vt:lpstr>
      <vt:lpstr>Support Vectors</vt:lpstr>
      <vt:lpstr>Leave-One-Out Cross Validation (LOOCV)</vt:lpstr>
      <vt:lpstr>What if Data is Not Linearly Separable</vt:lpstr>
      <vt:lpstr>Non-Separable Data</vt:lpstr>
      <vt:lpstr>Soft-Margin SVM</vt:lpstr>
      <vt:lpstr>Soft-Margin SVM</vt:lpstr>
      <vt:lpstr>Impacts of C in Soft-Margin SVM</vt:lpstr>
      <vt:lpstr>What if Tolerating Small Noises Is Not Enough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4168</cp:revision>
  <cp:lastPrinted>2020-04-02T16:20:39Z</cp:lastPrinted>
  <dcterms:created xsi:type="dcterms:W3CDTF">2017-08-24T15:35:37Z</dcterms:created>
  <dcterms:modified xsi:type="dcterms:W3CDTF">2022-11-03T18:53:37Z</dcterms:modified>
</cp:coreProperties>
</file>